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40" r:id="rId2"/>
    <p:sldMasterId id="2147483753" r:id="rId3"/>
  </p:sldMasterIdLst>
  <p:notesMasterIdLst>
    <p:notesMasterId r:id="rId37"/>
  </p:notesMasterIdLst>
  <p:sldIdLst>
    <p:sldId id="291" r:id="rId4"/>
    <p:sldId id="281" r:id="rId5"/>
    <p:sldId id="288" r:id="rId6"/>
    <p:sldId id="258" r:id="rId7"/>
    <p:sldId id="259" r:id="rId8"/>
    <p:sldId id="260" r:id="rId9"/>
    <p:sldId id="261" r:id="rId10"/>
    <p:sldId id="262" r:id="rId11"/>
    <p:sldId id="292" r:id="rId12"/>
    <p:sldId id="263" r:id="rId13"/>
    <p:sldId id="264" r:id="rId14"/>
    <p:sldId id="293" r:id="rId15"/>
    <p:sldId id="265" r:id="rId16"/>
    <p:sldId id="266" r:id="rId17"/>
    <p:sldId id="289" r:id="rId18"/>
    <p:sldId id="267" r:id="rId19"/>
    <p:sldId id="268" r:id="rId20"/>
    <p:sldId id="269" r:id="rId21"/>
    <p:sldId id="270" r:id="rId22"/>
    <p:sldId id="271" r:id="rId23"/>
    <p:sldId id="294" r:id="rId24"/>
    <p:sldId id="256" r:id="rId25"/>
    <p:sldId id="257" r:id="rId26"/>
    <p:sldId id="280" r:id="rId27"/>
    <p:sldId id="275" r:id="rId28"/>
    <p:sldId id="295" r:id="rId29"/>
    <p:sldId id="276" r:id="rId30"/>
    <p:sldId id="277" r:id="rId31"/>
    <p:sldId id="278" r:id="rId32"/>
    <p:sldId id="296" r:id="rId33"/>
    <p:sldId id="290" r:id="rId34"/>
    <p:sldId id="298" r:id="rId35"/>
    <p:sldId id="297" r:id="rId36"/>
  </p:sldIdLst>
  <p:sldSz cx="9144000" cy="5143500" type="screen16x9"/>
  <p:notesSz cx="6858000" cy="9144000"/>
  <p:embeddedFontLst>
    <p:embeddedFont>
      <p:font typeface="HP Simplified Hans" panose="020B0500000000000000" pitchFamily="34" charset="-122"/>
      <p:regular r:id="rId38"/>
    </p:embeddedFont>
    <p:embeddedFont>
      <p:font typeface="Algerian" panose="04020705040A02060702" pitchFamily="82" charset="0"/>
      <p:regular r:id="rId39"/>
    </p:embeddedFont>
    <p:embeddedFont>
      <p:font typeface="Amasis MT Pro Black" panose="02040A04050005020304" pitchFamily="18" charset="0"/>
      <p:bold r:id="rId40"/>
      <p:boldItalic r:id="rId41"/>
    </p:embeddedFont>
    <p:embeddedFont>
      <p:font typeface="Amatic SC" panose="00000500000000000000" pitchFamily="2" charset="-79"/>
      <p:regular r:id="rId42"/>
      <p:bold r:id="rId43"/>
    </p:embeddedFont>
    <p:embeddedFont>
      <p:font typeface="Bahnschrift" panose="020B0502040204020203" pitchFamily="3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Corbel Light" panose="020B0303020204020204" pitchFamily="34" charset="0"/>
      <p:regular r:id="rId60"/>
      <p:italic r:id="rId61"/>
    </p:embeddedFont>
    <p:embeddedFont>
      <p:font typeface="Ink Free" panose="03080402000500000000" pitchFamily="66" charset="0"/>
      <p:regular r:id="rId62"/>
    </p:embeddedFont>
    <p:embeddedFont>
      <p:font typeface="Nunito ExtraBold" pitchFamily="2" charset="0"/>
      <p:bold r:id="rId63"/>
      <p:boldItalic r:id="rId64"/>
    </p:embeddedFont>
    <p:embeddedFont>
      <p:font typeface="Nunito Light" pitchFamily="2" charset="0"/>
      <p:regular r:id="rId65"/>
      <p:italic r:id="rId66"/>
    </p:embeddedFont>
    <p:embeddedFont>
      <p:font typeface="Rockwell" panose="02060603020205020403" pitchFamily="18" charset="0"/>
      <p:regular r:id="rId67"/>
      <p:bold r:id="rId68"/>
      <p:italic r:id="rId69"/>
      <p:boldItalic r:id="rId70"/>
    </p:embeddedFont>
    <p:embeddedFont>
      <p:font typeface="Sagona Book" panose="02020503050505020204" pitchFamily="18" charset="0"/>
      <p:regular r:id="rId71"/>
      <p:bold r:id="rId72"/>
      <p:italic r:id="rId73"/>
      <p:boldItalic r:id="rId74"/>
    </p:embeddedFont>
    <p:embeddedFont>
      <p:font typeface="Source Code Pro" panose="020B0509030403020204" pitchFamily="49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lk To A Scientist India" initials="" lastIdx="2" clrIdx="0"/>
  <p:cmAuthor id="1" name="NIKHITA KIRTHIVASAN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C4402"/>
    <a:srgbClr val="5354C3"/>
    <a:srgbClr val="999999"/>
    <a:srgbClr val="FAEF03"/>
    <a:srgbClr val="EF7F99"/>
    <a:srgbClr val="FF66CC"/>
    <a:srgbClr val="C723C7"/>
    <a:srgbClr val="D0DC55"/>
    <a:srgbClr val="DCE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29B91C-2D1C-4536-BBFD-908D7E52BDC1}">
  <a:tblStyle styleId="{FF29B91C-2D1C-4536-BBFD-908D7E52BD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5" autoAdjust="0"/>
  </p:normalViewPr>
  <p:slideViewPr>
    <p:cSldViewPr snapToGrid="0">
      <p:cViewPr varScale="1">
        <p:scale>
          <a:sx n="82" d="100"/>
          <a:sy n="82" d="100"/>
        </p:scale>
        <p:origin x="10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68" Type="http://schemas.openxmlformats.org/officeDocument/2006/relationships/font" Target="fonts/font31.fntdata"/><Relationship Id="rId76" Type="http://schemas.openxmlformats.org/officeDocument/2006/relationships/font" Target="fonts/font39.fntdata"/><Relationship Id="rId7" Type="http://schemas.openxmlformats.org/officeDocument/2006/relationships/slide" Target="slides/slide4.xml"/><Relationship Id="rId71" Type="http://schemas.openxmlformats.org/officeDocument/2006/relationships/font" Target="fonts/font3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font" Target="fonts/font29.fntdata"/><Relationship Id="rId74" Type="http://schemas.openxmlformats.org/officeDocument/2006/relationships/font" Target="fonts/font37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font" Target="fonts/font24.fntdata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font" Target="fonts/font28.fntdata"/><Relationship Id="rId73" Type="http://schemas.openxmlformats.org/officeDocument/2006/relationships/font" Target="fonts/font36.fntdata"/><Relationship Id="rId78" Type="http://schemas.openxmlformats.org/officeDocument/2006/relationships/font" Target="fonts/font41.fntdata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font" Target="fonts/font27.fntdata"/><Relationship Id="rId69" Type="http://schemas.openxmlformats.org/officeDocument/2006/relationships/font" Target="fonts/font32.fntdata"/><Relationship Id="rId77" Type="http://schemas.openxmlformats.org/officeDocument/2006/relationships/font" Target="fonts/font40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72" Type="http://schemas.openxmlformats.org/officeDocument/2006/relationships/font" Target="fonts/font35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font" Target="fonts/font30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70" Type="http://schemas.openxmlformats.org/officeDocument/2006/relationships/font" Target="fonts/font33.fntdata"/><Relationship Id="rId75" Type="http://schemas.openxmlformats.org/officeDocument/2006/relationships/font" Target="fonts/font3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/>
            <a:t>Design Principle behind life</a:t>
          </a:r>
          <a:endParaRPr lang="en-US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323C2FA-44F4-4DC5-B2E0-6516DB9489DD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EC42C6E-7952-4FE7-AD9C-6DC99A90BA52}">
      <dgm:prSet/>
      <dgm:spPr/>
      <dgm:t>
        <a:bodyPr/>
        <a:lstStyle/>
        <a:p>
          <a:r>
            <a:rPr lang="en-IN"/>
            <a:t>A plug-n-play filter</a:t>
          </a:r>
          <a:endParaRPr lang="en-US"/>
        </a:p>
      </dgm:t>
    </dgm:pt>
    <dgm:pt modelId="{4F36E425-0310-4FE9-ABBF-13A7BA8C0C9C}" type="parTrans" cxnId="{1C7B89DE-CD7E-4A17-B3AE-361800124308}">
      <dgm:prSet/>
      <dgm:spPr/>
      <dgm:t>
        <a:bodyPr/>
        <a:lstStyle/>
        <a:p>
          <a:endParaRPr lang="en-US"/>
        </a:p>
      </dgm:t>
    </dgm:pt>
    <dgm:pt modelId="{C27257D4-E042-4630-8C28-398966ABB451}" type="sibTrans" cxnId="{1C7B89DE-CD7E-4A17-B3AE-361800124308}">
      <dgm:prSet/>
      <dgm:spPr/>
      <dgm:t>
        <a:bodyPr/>
        <a:lstStyle/>
        <a:p>
          <a:endParaRPr lang="en-US"/>
        </a:p>
      </dgm:t>
    </dgm:pt>
    <dgm:pt modelId="{B0A74D7A-7672-4F68-AC2C-664538CF34F7}">
      <dgm:prSet/>
      <dgm:spPr/>
      <dgm:t>
        <a:bodyPr/>
        <a:lstStyle/>
        <a:p>
          <a:r>
            <a:rPr lang="en-IN"/>
            <a:t>Degrades organophosphates (used as pesticides) by using a broad-spectrum enzyme</a:t>
          </a:r>
          <a:endParaRPr lang="en-US"/>
        </a:p>
      </dgm:t>
    </dgm:pt>
    <dgm:pt modelId="{DEFB81D2-6573-42D8-BF4D-9D620C4BC9CA}" type="parTrans" cxnId="{C0AD1671-DBBD-4FF8-95C8-D3EF8107B9BC}">
      <dgm:prSet/>
      <dgm:spPr/>
      <dgm:t>
        <a:bodyPr/>
        <a:lstStyle/>
        <a:p>
          <a:endParaRPr lang="en-US"/>
        </a:p>
      </dgm:t>
    </dgm:pt>
    <dgm:pt modelId="{38C77C31-B141-49C1-9F22-14FBBC8AD0FA}" type="sibTrans" cxnId="{C0AD1671-DBBD-4FF8-95C8-D3EF8107B9BC}">
      <dgm:prSet/>
      <dgm:spPr/>
      <dgm:t>
        <a:bodyPr/>
        <a:lstStyle/>
        <a:p>
          <a:endParaRPr lang="en-US"/>
        </a:p>
      </dgm:t>
    </dgm:pt>
    <dgm:pt modelId="{56F7CF68-D4AD-49E9-B669-1A3BB3966443}">
      <dgm:prSet/>
      <dgm:spPr/>
      <dgm:t>
        <a:bodyPr/>
        <a:lstStyle/>
        <a:p>
          <a:r>
            <a:rPr lang="en-IN"/>
            <a:t>Can be used for other similar bioremediation strategies with minimal modifications</a:t>
          </a:r>
          <a:endParaRPr lang="en-US"/>
        </a:p>
      </dgm:t>
    </dgm:pt>
    <dgm:pt modelId="{2C02E40E-F910-4B58-9144-DFB234DD3305}" type="parTrans" cxnId="{8057B377-7545-4040-A6B1-B96CBFC3E9D5}">
      <dgm:prSet/>
      <dgm:spPr/>
      <dgm:t>
        <a:bodyPr/>
        <a:lstStyle/>
        <a:p>
          <a:endParaRPr lang="en-US"/>
        </a:p>
      </dgm:t>
    </dgm:pt>
    <dgm:pt modelId="{2B138E78-30E2-414C-A9D2-241AC158CDB3}" type="sibTrans" cxnId="{8057B377-7545-4040-A6B1-B96CBFC3E9D5}">
      <dgm:prSet/>
      <dgm:spPr/>
      <dgm:t>
        <a:bodyPr/>
        <a:lstStyle/>
        <a:p>
          <a:endParaRPr lang="en-US"/>
        </a:p>
      </dgm:t>
    </dgm:pt>
    <dgm:pt modelId="{1C68B870-4687-44DB-841A-C41B759D84BA}" type="pres">
      <dgm:prSet presAssocID="{6323C2FA-44F4-4DC5-B2E0-6516DB9489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B67C3E-0A74-4091-8A53-6943B8801F49}" type="pres">
      <dgm:prSet presAssocID="{7EC42C6E-7952-4FE7-AD9C-6DC99A90BA52}" presName="hierRoot1" presStyleCnt="0"/>
      <dgm:spPr/>
    </dgm:pt>
    <dgm:pt modelId="{ECB234F9-F1DC-4DBF-8B80-CC87D8D1C95A}" type="pres">
      <dgm:prSet presAssocID="{7EC42C6E-7952-4FE7-AD9C-6DC99A90BA52}" presName="composite" presStyleCnt="0"/>
      <dgm:spPr/>
    </dgm:pt>
    <dgm:pt modelId="{19DEDAA1-E6DB-48FD-BEEB-4442EE933304}" type="pres">
      <dgm:prSet presAssocID="{7EC42C6E-7952-4FE7-AD9C-6DC99A90BA52}" presName="background" presStyleLbl="node0" presStyleIdx="0" presStyleCnt="3"/>
      <dgm:spPr/>
    </dgm:pt>
    <dgm:pt modelId="{7D3861FE-6075-4C73-AADB-A921FE9752A8}" type="pres">
      <dgm:prSet presAssocID="{7EC42C6E-7952-4FE7-AD9C-6DC99A90BA52}" presName="text" presStyleLbl="fgAcc0" presStyleIdx="0" presStyleCnt="3">
        <dgm:presLayoutVars>
          <dgm:chPref val="3"/>
        </dgm:presLayoutVars>
      </dgm:prSet>
      <dgm:spPr/>
    </dgm:pt>
    <dgm:pt modelId="{2BDB62C7-E143-4201-AABE-69B73F596533}" type="pres">
      <dgm:prSet presAssocID="{7EC42C6E-7952-4FE7-AD9C-6DC99A90BA52}" presName="hierChild2" presStyleCnt="0"/>
      <dgm:spPr/>
    </dgm:pt>
    <dgm:pt modelId="{F3A0DDA0-B9ED-49BB-80F8-9DC31856F66E}" type="pres">
      <dgm:prSet presAssocID="{B0A74D7A-7672-4F68-AC2C-664538CF34F7}" presName="hierRoot1" presStyleCnt="0"/>
      <dgm:spPr/>
    </dgm:pt>
    <dgm:pt modelId="{65A755D0-F53F-4D1B-8E5B-4859DB5D3E4A}" type="pres">
      <dgm:prSet presAssocID="{B0A74D7A-7672-4F68-AC2C-664538CF34F7}" presName="composite" presStyleCnt="0"/>
      <dgm:spPr/>
    </dgm:pt>
    <dgm:pt modelId="{61B2F814-108D-495F-BB7D-59E416954454}" type="pres">
      <dgm:prSet presAssocID="{B0A74D7A-7672-4F68-AC2C-664538CF34F7}" presName="background" presStyleLbl="node0" presStyleIdx="1" presStyleCnt="3"/>
      <dgm:spPr/>
    </dgm:pt>
    <dgm:pt modelId="{D1BDE59C-6E83-40F1-AC62-DFBF0F5DC722}" type="pres">
      <dgm:prSet presAssocID="{B0A74D7A-7672-4F68-AC2C-664538CF34F7}" presName="text" presStyleLbl="fgAcc0" presStyleIdx="1" presStyleCnt="3">
        <dgm:presLayoutVars>
          <dgm:chPref val="3"/>
        </dgm:presLayoutVars>
      </dgm:prSet>
      <dgm:spPr/>
    </dgm:pt>
    <dgm:pt modelId="{77AF5315-2253-4022-8E13-B7F1DD02C016}" type="pres">
      <dgm:prSet presAssocID="{B0A74D7A-7672-4F68-AC2C-664538CF34F7}" presName="hierChild2" presStyleCnt="0"/>
      <dgm:spPr/>
    </dgm:pt>
    <dgm:pt modelId="{4EFF426C-7884-459F-A902-CED44EE65924}" type="pres">
      <dgm:prSet presAssocID="{56F7CF68-D4AD-49E9-B669-1A3BB3966443}" presName="hierRoot1" presStyleCnt="0"/>
      <dgm:spPr/>
    </dgm:pt>
    <dgm:pt modelId="{1BF4900F-1FA2-4710-9513-AFC2D529A9E9}" type="pres">
      <dgm:prSet presAssocID="{56F7CF68-D4AD-49E9-B669-1A3BB3966443}" presName="composite" presStyleCnt="0"/>
      <dgm:spPr/>
    </dgm:pt>
    <dgm:pt modelId="{FD5BA434-CC71-4B5E-AAA6-777C732D7C0C}" type="pres">
      <dgm:prSet presAssocID="{56F7CF68-D4AD-49E9-B669-1A3BB3966443}" presName="background" presStyleLbl="node0" presStyleIdx="2" presStyleCnt="3"/>
      <dgm:spPr/>
    </dgm:pt>
    <dgm:pt modelId="{E7FD3A9C-2C90-4C44-9426-724ED339D746}" type="pres">
      <dgm:prSet presAssocID="{56F7CF68-D4AD-49E9-B669-1A3BB3966443}" presName="text" presStyleLbl="fgAcc0" presStyleIdx="2" presStyleCnt="3">
        <dgm:presLayoutVars>
          <dgm:chPref val="3"/>
        </dgm:presLayoutVars>
      </dgm:prSet>
      <dgm:spPr/>
    </dgm:pt>
    <dgm:pt modelId="{47997544-8A90-4EED-866C-59F30A92EAF2}" type="pres">
      <dgm:prSet presAssocID="{56F7CF68-D4AD-49E9-B669-1A3BB3966443}" presName="hierChild2" presStyleCnt="0"/>
      <dgm:spPr/>
    </dgm:pt>
  </dgm:ptLst>
  <dgm:cxnLst>
    <dgm:cxn modelId="{6188AA2C-1353-4506-8261-D68B6AE77C0C}" type="presOf" srcId="{6323C2FA-44F4-4DC5-B2E0-6516DB9489DD}" destId="{1C68B870-4687-44DB-841A-C41B759D84BA}" srcOrd="0" destOrd="0" presId="urn:microsoft.com/office/officeart/2005/8/layout/hierarchy1"/>
    <dgm:cxn modelId="{C0AD1671-DBBD-4FF8-95C8-D3EF8107B9BC}" srcId="{6323C2FA-44F4-4DC5-B2E0-6516DB9489DD}" destId="{B0A74D7A-7672-4F68-AC2C-664538CF34F7}" srcOrd="1" destOrd="0" parTransId="{DEFB81D2-6573-42D8-BF4D-9D620C4BC9CA}" sibTransId="{38C77C31-B141-49C1-9F22-14FBBC8AD0FA}"/>
    <dgm:cxn modelId="{8057B377-7545-4040-A6B1-B96CBFC3E9D5}" srcId="{6323C2FA-44F4-4DC5-B2E0-6516DB9489DD}" destId="{56F7CF68-D4AD-49E9-B669-1A3BB3966443}" srcOrd="2" destOrd="0" parTransId="{2C02E40E-F910-4B58-9144-DFB234DD3305}" sibTransId="{2B138E78-30E2-414C-A9D2-241AC158CDB3}"/>
    <dgm:cxn modelId="{3EC0A284-348E-4288-B73D-AF843FD4F9A4}" type="presOf" srcId="{7EC42C6E-7952-4FE7-AD9C-6DC99A90BA52}" destId="{7D3861FE-6075-4C73-AADB-A921FE9752A8}" srcOrd="0" destOrd="0" presId="urn:microsoft.com/office/officeart/2005/8/layout/hierarchy1"/>
    <dgm:cxn modelId="{7CD3F79F-D8BB-4D10-B2B9-5550E5B02E00}" type="presOf" srcId="{B0A74D7A-7672-4F68-AC2C-664538CF34F7}" destId="{D1BDE59C-6E83-40F1-AC62-DFBF0F5DC722}" srcOrd="0" destOrd="0" presId="urn:microsoft.com/office/officeart/2005/8/layout/hierarchy1"/>
    <dgm:cxn modelId="{B942E3AD-3007-4475-8AEE-79CD3F7AF349}" type="presOf" srcId="{56F7CF68-D4AD-49E9-B669-1A3BB3966443}" destId="{E7FD3A9C-2C90-4C44-9426-724ED339D746}" srcOrd="0" destOrd="0" presId="urn:microsoft.com/office/officeart/2005/8/layout/hierarchy1"/>
    <dgm:cxn modelId="{1C7B89DE-CD7E-4A17-B3AE-361800124308}" srcId="{6323C2FA-44F4-4DC5-B2E0-6516DB9489DD}" destId="{7EC42C6E-7952-4FE7-AD9C-6DC99A90BA52}" srcOrd="0" destOrd="0" parTransId="{4F36E425-0310-4FE9-ABBF-13A7BA8C0C9C}" sibTransId="{C27257D4-E042-4630-8C28-398966ABB451}"/>
    <dgm:cxn modelId="{FC5D391D-735D-45C3-9204-5D955ABC1195}" type="presParOf" srcId="{1C68B870-4687-44DB-841A-C41B759D84BA}" destId="{03B67C3E-0A74-4091-8A53-6943B8801F49}" srcOrd="0" destOrd="0" presId="urn:microsoft.com/office/officeart/2005/8/layout/hierarchy1"/>
    <dgm:cxn modelId="{3B7F28D5-41AB-4806-8DB1-D1DEEB70FE48}" type="presParOf" srcId="{03B67C3E-0A74-4091-8A53-6943B8801F49}" destId="{ECB234F9-F1DC-4DBF-8B80-CC87D8D1C95A}" srcOrd="0" destOrd="0" presId="urn:microsoft.com/office/officeart/2005/8/layout/hierarchy1"/>
    <dgm:cxn modelId="{ECF31B4F-3A44-47AE-B27E-50C60E30E8D5}" type="presParOf" srcId="{ECB234F9-F1DC-4DBF-8B80-CC87D8D1C95A}" destId="{19DEDAA1-E6DB-48FD-BEEB-4442EE933304}" srcOrd="0" destOrd="0" presId="urn:microsoft.com/office/officeart/2005/8/layout/hierarchy1"/>
    <dgm:cxn modelId="{BD8E9CAB-429C-4742-844E-E6F8146B0945}" type="presParOf" srcId="{ECB234F9-F1DC-4DBF-8B80-CC87D8D1C95A}" destId="{7D3861FE-6075-4C73-AADB-A921FE9752A8}" srcOrd="1" destOrd="0" presId="urn:microsoft.com/office/officeart/2005/8/layout/hierarchy1"/>
    <dgm:cxn modelId="{7239AB86-81E5-4696-91A9-908A5231B836}" type="presParOf" srcId="{03B67C3E-0A74-4091-8A53-6943B8801F49}" destId="{2BDB62C7-E143-4201-AABE-69B73F596533}" srcOrd="1" destOrd="0" presId="urn:microsoft.com/office/officeart/2005/8/layout/hierarchy1"/>
    <dgm:cxn modelId="{4B329D3F-2794-417D-A0E5-8A13C0CA5721}" type="presParOf" srcId="{1C68B870-4687-44DB-841A-C41B759D84BA}" destId="{F3A0DDA0-B9ED-49BB-80F8-9DC31856F66E}" srcOrd="1" destOrd="0" presId="urn:microsoft.com/office/officeart/2005/8/layout/hierarchy1"/>
    <dgm:cxn modelId="{A52FE683-43BB-492F-8B63-024E24D81EE3}" type="presParOf" srcId="{F3A0DDA0-B9ED-49BB-80F8-9DC31856F66E}" destId="{65A755D0-F53F-4D1B-8E5B-4859DB5D3E4A}" srcOrd="0" destOrd="0" presId="urn:microsoft.com/office/officeart/2005/8/layout/hierarchy1"/>
    <dgm:cxn modelId="{73431FFE-B10A-4B5B-8439-461AD0F71797}" type="presParOf" srcId="{65A755D0-F53F-4D1B-8E5B-4859DB5D3E4A}" destId="{61B2F814-108D-495F-BB7D-59E416954454}" srcOrd="0" destOrd="0" presId="urn:microsoft.com/office/officeart/2005/8/layout/hierarchy1"/>
    <dgm:cxn modelId="{91ADD44D-3363-42E0-AE75-F035121658F8}" type="presParOf" srcId="{65A755D0-F53F-4D1B-8E5B-4859DB5D3E4A}" destId="{D1BDE59C-6E83-40F1-AC62-DFBF0F5DC722}" srcOrd="1" destOrd="0" presId="urn:microsoft.com/office/officeart/2005/8/layout/hierarchy1"/>
    <dgm:cxn modelId="{94DE8841-8F21-4262-90EE-E49E0A77E266}" type="presParOf" srcId="{F3A0DDA0-B9ED-49BB-80F8-9DC31856F66E}" destId="{77AF5315-2253-4022-8E13-B7F1DD02C016}" srcOrd="1" destOrd="0" presId="urn:microsoft.com/office/officeart/2005/8/layout/hierarchy1"/>
    <dgm:cxn modelId="{2FB655D9-7D49-4FDC-95B1-E4108FD218A1}" type="presParOf" srcId="{1C68B870-4687-44DB-841A-C41B759D84BA}" destId="{4EFF426C-7884-459F-A902-CED44EE65924}" srcOrd="2" destOrd="0" presId="urn:microsoft.com/office/officeart/2005/8/layout/hierarchy1"/>
    <dgm:cxn modelId="{B7616AE3-3DEE-4301-BDA7-C9F6D6C8FF6B}" type="presParOf" srcId="{4EFF426C-7884-459F-A902-CED44EE65924}" destId="{1BF4900F-1FA2-4710-9513-AFC2D529A9E9}" srcOrd="0" destOrd="0" presId="urn:microsoft.com/office/officeart/2005/8/layout/hierarchy1"/>
    <dgm:cxn modelId="{31066504-9FAB-4137-90E9-4D0AB60B9688}" type="presParOf" srcId="{1BF4900F-1FA2-4710-9513-AFC2D529A9E9}" destId="{FD5BA434-CC71-4B5E-AAA6-777C732D7C0C}" srcOrd="0" destOrd="0" presId="urn:microsoft.com/office/officeart/2005/8/layout/hierarchy1"/>
    <dgm:cxn modelId="{D05CA392-0157-415F-9B8D-F8D888F9279A}" type="presParOf" srcId="{1BF4900F-1FA2-4710-9513-AFC2D529A9E9}" destId="{E7FD3A9C-2C90-4C44-9426-724ED339D746}" srcOrd="1" destOrd="0" presId="urn:microsoft.com/office/officeart/2005/8/layout/hierarchy1"/>
    <dgm:cxn modelId="{8AEE5363-C1B5-46D6-9119-475D92F1324E}" type="presParOf" srcId="{4EFF426C-7884-459F-A902-CED44EE65924}" destId="{47997544-8A90-4EED-866C-59F30A92EAF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 dirty="0"/>
            <a:t>Design Principle behind life</a:t>
          </a:r>
          <a:endParaRPr lang="en-US" dirty="0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 dirty="0"/>
            <a:t>Design Principle behind life</a:t>
          </a:r>
          <a:endParaRPr lang="en-US" dirty="0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 dirty="0"/>
            <a:t>Design Principle behind life</a:t>
          </a:r>
          <a:endParaRPr lang="en-US" dirty="0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C314F3-9392-4AC5-AB9E-FE30D78AB9C2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F55EE58-FA2D-45D0-931F-FE6AF17428C4}">
      <dgm:prSet phldrT="[Text]" custT="1"/>
      <dgm:spPr/>
      <dgm:t>
        <a:bodyPr/>
        <a:lstStyle/>
        <a:p>
          <a:r>
            <a:rPr lang="en-IN" sz="1600" b="1" dirty="0">
              <a:solidFill>
                <a:schemeClr val="tx2"/>
              </a:solidFill>
              <a:latin typeface="Milkshake"/>
              <a:cs typeface="Times New Roman" panose="02020603050405020304" pitchFamily="18" charset="0"/>
            </a:rPr>
            <a:t>Building Blocks</a:t>
          </a:r>
        </a:p>
      </dgm:t>
    </dgm:pt>
    <dgm:pt modelId="{6C7F88BA-381E-478C-BED3-AE917457E4A8}" type="parTrans" cxnId="{29625DDA-5133-44DE-B1D2-97C3180FA182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DF83A31C-2924-4AEF-AF7E-ABC9F177B587}" type="sibTrans" cxnId="{29625DDA-5133-44DE-B1D2-97C3180FA182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9821E3B0-5BBD-49EB-8902-AEC67D296905}">
      <dgm:prSet phldrT="[Text]" custT="1"/>
      <dgm:spPr/>
      <dgm:t>
        <a:bodyPr/>
        <a:lstStyle/>
        <a:p>
          <a:r>
            <a:rPr lang="en-IN" sz="1200" b="1" dirty="0">
              <a:solidFill>
                <a:schemeClr val="accent6">
                  <a:lumMod val="50000"/>
                </a:schemeClr>
              </a:solidFill>
              <a:latin typeface="Milkshake"/>
              <a:cs typeface="Times New Roman" panose="02020603050405020304" pitchFamily="18" charset="0"/>
            </a:rPr>
            <a:t>Information on Design</a:t>
          </a:r>
        </a:p>
      </dgm:t>
    </dgm:pt>
    <dgm:pt modelId="{7087795D-C4AA-4A3B-8D38-0BB153B0939B}" type="parTrans" cxnId="{35933B8D-C74E-4D8D-858B-325C0F2A3552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816130A1-47F1-405D-BC02-310D6EB30F3F}" type="sibTrans" cxnId="{35933B8D-C74E-4D8D-858B-325C0F2A3552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98F369A7-AE4E-40FC-9A65-0DD0E9BF3B5D}">
      <dgm:prSet phldrT="[Text]"/>
      <dgm:spPr/>
      <dgm:t>
        <a:bodyPr/>
        <a:lstStyle/>
        <a:p>
          <a:r>
            <a:rPr lang="en-IN" b="1" dirty="0">
              <a:solidFill>
                <a:srgbClr val="FF0000"/>
              </a:solidFill>
              <a:latin typeface="Milkshake"/>
              <a:cs typeface="Times New Roman" panose="02020603050405020304" pitchFamily="18" charset="0"/>
            </a:rPr>
            <a:t>Information on Production</a:t>
          </a:r>
        </a:p>
      </dgm:t>
    </dgm:pt>
    <dgm:pt modelId="{0E7A5F05-1EFA-4812-860E-B73F793A2BA4}" type="parTrans" cxnId="{8790E0AF-820A-4090-8F8E-C14EFB6BF6F0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36D0533C-7DE0-4EA4-99A2-C3FBF86A736C}" type="sibTrans" cxnId="{8790E0AF-820A-4090-8F8E-C14EFB6BF6F0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F598912A-AD6D-41B2-A7E6-4B3310B0C54D}">
      <dgm:prSet phldrT="[Text]"/>
      <dgm:spPr/>
      <dgm:t>
        <a:bodyPr/>
        <a:lstStyle/>
        <a:p>
          <a:r>
            <a:rPr lang="en-IN" dirty="0">
              <a:latin typeface="Milkshake"/>
              <a:cs typeface="Times New Roman" panose="02020603050405020304" pitchFamily="18" charset="0"/>
            </a:rPr>
            <a:t>Products of your design produced</a:t>
          </a:r>
        </a:p>
      </dgm:t>
    </dgm:pt>
    <dgm:pt modelId="{83DAC799-AD66-4B3A-A820-6B9980710B2E}" type="parTrans" cxnId="{E8A905F5-905B-4C4C-B276-1B658A95AAA3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64B6A67D-C0C9-4DCC-B9D8-51DCF9531BAA}" type="sibTrans" cxnId="{E8A905F5-905B-4C4C-B276-1B658A95AAA3}">
      <dgm:prSet/>
      <dgm:spPr/>
      <dgm:t>
        <a:bodyPr/>
        <a:lstStyle/>
        <a:p>
          <a:endParaRPr lang="en-IN">
            <a:latin typeface="Milkshake"/>
          </a:endParaRPr>
        </a:p>
      </dgm:t>
    </dgm:pt>
    <dgm:pt modelId="{BC77E397-2181-44FE-8196-4C7B549A6F6D}" type="pres">
      <dgm:prSet presAssocID="{C4C314F3-9392-4AC5-AB9E-FE30D78AB9C2}" presName="Name0" presStyleCnt="0">
        <dgm:presLayoutVars>
          <dgm:chMax val="4"/>
          <dgm:resizeHandles val="exact"/>
        </dgm:presLayoutVars>
      </dgm:prSet>
      <dgm:spPr/>
    </dgm:pt>
    <dgm:pt modelId="{073AAD31-78EE-4C9F-813A-17D70D0E04AE}" type="pres">
      <dgm:prSet presAssocID="{C4C314F3-9392-4AC5-AB9E-FE30D78AB9C2}" presName="ellipse" presStyleLbl="trBgShp" presStyleIdx="0" presStyleCnt="1"/>
      <dgm:spPr/>
    </dgm:pt>
    <dgm:pt modelId="{81D5F0F2-2F77-4AE0-9A6A-A95C31E41E0A}" type="pres">
      <dgm:prSet presAssocID="{C4C314F3-9392-4AC5-AB9E-FE30D78AB9C2}" presName="arrow1" presStyleLbl="fgShp" presStyleIdx="0" presStyleCnt="1"/>
      <dgm:spPr/>
    </dgm:pt>
    <dgm:pt modelId="{D8D5C01F-0EEA-4036-AD00-9DC9D6187D7E}" type="pres">
      <dgm:prSet presAssocID="{C4C314F3-9392-4AC5-AB9E-FE30D78AB9C2}" presName="rectangle" presStyleLbl="revTx" presStyleIdx="0" presStyleCnt="1" custLinFactNeighborX="5674">
        <dgm:presLayoutVars>
          <dgm:bulletEnabled val="1"/>
        </dgm:presLayoutVars>
      </dgm:prSet>
      <dgm:spPr/>
    </dgm:pt>
    <dgm:pt modelId="{BFCBC636-6F21-45EF-A9C3-302E80824094}" type="pres">
      <dgm:prSet presAssocID="{9821E3B0-5BBD-49EB-8902-AEC67D296905}" presName="item1" presStyleLbl="node1" presStyleIdx="0" presStyleCnt="3">
        <dgm:presLayoutVars>
          <dgm:bulletEnabled val="1"/>
        </dgm:presLayoutVars>
      </dgm:prSet>
      <dgm:spPr/>
    </dgm:pt>
    <dgm:pt modelId="{1562CCDC-AA52-429E-A70B-01E2128FC425}" type="pres">
      <dgm:prSet presAssocID="{98F369A7-AE4E-40FC-9A65-0DD0E9BF3B5D}" presName="item2" presStyleLbl="node1" presStyleIdx="1" presStyleCnt="3" custScaleX="113781" custLinFactNeighborX="2122">
        <dgm:presLayoutVars>
          <dgm:bulletEnabled val="1"/>
        </dgm:presLayoutVars>
      </dgm:prSet>
      <dgm:spPr/>
    </dgm:pt>
    <dgm:pt modelId="{14122C15-31C6-4DC3-A5F7-C90E15FC6AFE}" type="pres">
      <dgm:prSet presAssocID="{F598912A-AD6D-41B2-A7E6-4B3310B0C54D}" presName="item3" presStyleLbl="node1" presStyleIdx="2" presStyleCnt="3" custLinFactNeighborX="-100">
        <dgm:presLayoutVars>
          <dgm:bulletEnabled val="1"/>
        </dgm:presLayoutVars>
      </dgm:prSet>
      <dgm:spPr/>
    </dgm:pt>
    <dgm:pt modelId="{7E711C4E-AAA0-42F9-AD00-C952FB7F465F}" type="pres">
      <dgm:prSet presAssocID="{C4C314F3-9392-4AC5-AB9E-FE30D78AB9C2}" presName="funnel" presStyleLbl="trAlignAcc1" presStyleIdx="0" presStyleCnt="1"/>
      <dgm:spPr/>
    </dgm:pt>
  </dgm:ptLst>
  <dgm:cxnLst>
    <dgm:cxn modelId="{51A3C170-4C16-424C-A2DB-27EE83B69E32}" type="presOf" srcId="{C4C314F3-9392-4AC5-AB9E-FE30D78AB9C2}" destId="{BC77E397-2181-44FE-8196-4C7B549A6F6D}" srcOrd="0" destOrd="0" presId="urn:microsoft.com/office/officeart/2005/8/layout/funnel1"/>
    <dgm:cxn modelId="{61604B71-607F-48EB-953B-CA09CDAFA247}" type="presOf" srcId="{F598912A-AD6D-41B2-A7E6-4B3310B0C54D}" destId="{D8D5C01F-0EEA-4036-AD00-9DC9D6187D7E}" srcOrd="0" destOrd="0" presId="urn:microsoft.com/office/officeart/2005/8/layout/funnel1"/>
    <dgm:cxn modelId="{35933B8D-C74E-4D8D-858B-325C0F2A3552}" srcId="{C4C314F3-9392-4AC5-AB9E-FE30D78AB9C2}" destId="{9821E3B0-5BBD-49EB-8902-AEC67D296905}" srcOrd="1" destOrd="0" parTransId="{7087795D-C4AA-4A3B-8D38-0BB153B0939B}" sibTransId="{816130A1-47F1-405D-BC02-310D6EB30F3F}"/>
    <dgm:cxn modelId="{B8A5819A-C684-46E2-A68C-DDA3F85D2643}" type="presOf" srcId="{9821E3B0-5BBD-49EB-8902-AEC67D296905}" destId="{1562CCDC-AA52-429E-A70B-01E2128FC425}" srcOrd="0" destOrd="0" presId="urn:microsoft.com/office/officeart/2005/8/layout/funnel1"/>
    <dgm:cxn modelId="{8790E0AF-820A-4090-8F8E-C14EFB6BF6F0}" srcId="{C4C314F3-9392-4AC5-AB9E-FE30D78AB9C2}" destId="{98F369A7-AE4E-40FC-9A65-0DD0E9BF3B5D}" srcOrd="2" destOrd="0" parTransId="{0E7A5F05-1EFA-4812-860E-B73F793A2BA4}" sibTransId="{36D0533C-7DE0-4EA4-99A2-C3FBF86A736C}"/>
    <dgm:cxn modelId="{B5D171BD-92BF-4771-84F9-1E71C057CBAE}" type="presOf" srcId="{98F369A7-AE4E-40FC-9A65-0DD0E9BF3B5D}" destId="{BFCBC636-6F21-45EF-A9C3-302E80824094}" srcOrd="0" destOrd="0" presId="urn:microsoft.com/office/officeart/2005/8/layout/funnel1"/>
    <dgm:cxn modelId="{29625DDA-5133-44DE-B1D2-97C3180FA182}" srcId="{C4C314F3-9392-4AC5-AB9E-FE30D78AB9C2}" destId="{1F55EE58-FA2D-45D0-931F-FE6AF17428C4}" srcOrd="0" destOrd="0" parTransId="{6C7F88BA-381E-478C-BED3-AE917457E4A8}" sibTransId="{DF83A31C-2924-4AEF-AF7E-ABC9F177B587}"/>
    <dgm:cxn modelId="{E8A905F5-905B-4C4C-B276-1B658A95AAA3}" srcId="{C4C314F3-9392-4AC5-AB9E-FE30D78AB9C2}" destId="{F598912A-AD6D-41B2-A7E6-4B3310B0C54D}" srcOrd="3" destOrd="0" parTransId="{83DAC799-AD66-4B3A-A820-6B9980710B2E}" sibTransId="{64B6A67D-C0C9-4DCC-B9D8-51DCF9531BAA}"/>
    <dgm:cxn modelId="{776891FC-EE49-439D-9EEB-7DC57BC77381}" type="presOf" srcId="{1F55EE58-FA2D-45D0-931F-FE6AF17428C4}" destId="{14122C15-31C6-4DC3-A5F7-C90E15FC6AFE}" srcOrd="0" destOrd="0" presId="urn:microsoft.com/office/officeart/2005/8/layout/funnel1"/>
    <dgm:cxn modelId="{4A38DB2E-BA0F-46DF-A862-14D13119BC31}" type="presParOf" srcId="{BC77E397-2181-44FE-8196-4C7B549A6F6D}" destId="{073AAD31-78EE-4C9F-813A-17D70D0E04AE}" srcOrd="0" destOrd="0" presId="urn:microsoft.com/office/officeart/2005/8/layout/funnel1"/>
    <dgm:cxn modelId="{123F9B6F-7D3E-44CE-973F-A6856329995E}" type="presParOf" srcId="{BC77E397-2181-44FE-8196-4C7B549A6F6D}" destId="{81D5F0F2-2F77-4AE0-9A6A-A95C31E41E0A}" srcOrd="1" destOrd="0" presId="urn:microsoft.com/office/officeart/2005/8/layout/funnel1"/>
    <dgm:cxn modelId="{7E82BC7E-16CD-4940-90A2-4EA93B2D3DEE}" type="presParOf" srcId="{BC77E397-2181-44FE-8196-4C7B549A6F6D}" destId="{D8D5C01F-0EEA-4036-AD00-9DC9D6187D7E}" srcOrd="2" destOrd="0" presId="urn:microsoft.com/office/officeart/2005/8/layout/funnel1"/>
    <dgm:cxn modelId="{CA68343F-C237-46ED-8E31-494A5E976B46}" type="presParOf" srcId="{BC77E397-2181-44FE-8196-4C7B549A6F6D}" destId="{BFCBC636-6F21-45EF-A9C3-302E80824094}" srcOrd="3" destOrd="0" presId="urn:microsoft.com/office/officeart/2005/8/layout/funnel1"/>
    <dgm:cxn modelId="{19A65DAD-A2EB-4FC0-AC62-0A1F3B1B4731}" type="presParOf" srcId="{BC77E397-2181-44FE-8196-4C7B549A6F6D}" destId="{1562CCDC-AA52-429E-A70B-01E2128FC425}" srcOrd="4" destOrd="0" presId="urn:microsoft.com/office/officeart/2005/8/layout/funnel1"/>
    <dgm:cxn modelId="{F198B12E-7B4B-4B5B-B15E-99D8F7F74E32}" type="presParOf" srcId="{BC77E397-2181-44FE-8196-4C7B549A6F6D}" destId="{14122C15-31C6-4DC3-A5F7-C90E15FC6AFE}" srcOrd="5" destOrd="0" presId="urn:microsoft.com/office/officeart/2005/8/layout/funnel1"/>
    <dgm:cxn modelId="{418EFD54-73F3-493C-9F05-7E5DAE7187F0}" type="presParOf" srcId="{BC77E397-2181-44FE-8196-4C7B549A6F6D}" destId="{7E711C4E-AAA0-42F9-AD00-C952FB7F465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C3E006-C59F-4547-B4C7-37C2C9A7FE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19A9776-5921-4486-AC76-95EDFE69ECDA}">
      <dgm:prSet phldrT="[Text]" custT="1"/>
      <dgm:spPr/>
      <dgm:t>
        <a:bodyPr/>
        <a:lstStyle/>
        <a:p>
          <a:r>
            <a:rPr lang="en-IN" sz="2600" dirty="0">
              <a:latin typeface="Algerian" panose="04020705040A02060702" pitchFamily="82" charset="0"/>
              <a:cs typeface="Amatic SC" panose="00000500000000000000" pitchFamily="2" charset="-79"/>
            </a:rPr>
            <a:t>DNA</a:t>
          </a:r>
        </a:p>
      </dgm:t>
    </dgm:pt>
    <dgm:pt modelId="{6D1270F1-152D-49E5-B96D-6C8D1A7D6EB0}" type="parTrans" cxnId="{544C072C-B8BF-4B40-940D-49FC39F1C9EC}">
      <dgm:prSet/>
      <dgm:spPr/>
      <dgm:t>
        <a:bodyPr/>
        <a:lstStyle/>
        <a:p>
          <a:endParaRPr lang="en-IN"/>
        </a:p>
      </dgm:t>
    </dgm:pt>
    <dgm:pt modelId="{C77996A1-AB9B-4980-8AE6-0AEEAF9C016B}" type="sibTrans" cxnId="{544C072C-B8BF-4B40-940D-49FC39F1C9EC}">
      <dgm:prSet/>
      <dgm:spPr/>
      <dgm:t>
        <a:bodyPr/>
        <a:lstStyle/>
        <a:p>
          <a:endParaRPr lang="en-IN"/>
        </a:p>
      </dgm:t>
    </dgm:pt>
    <dgm:pt modelId="{9C677902-FD3B-4415-96FF-A21B68526AD4}">
      <dgm:prSet phldrT="[Text]" custT="1"/>
      <dgm:spPr/>
      <dgm:t>
        <a:bodyPr/>
        <a:lstStyle/>
        <a:p>
          <a:r>
            <a:rPr lang="en-IN" sz="2600" dirty="0">
              <a:latin typeface="Algerian" panose="04020705040A02060702" pitchFamily="82" charset="0"/>
              <a:cs typeface="Amatic SC" panose="00000500000000000000" pitchFamily="2" charset="-79"/>
            </a:rPr>
            <a:t>RNA</a:t>
          </a:r>
        </a:p>
      </dgm:t>
    </dgm:pt>
    <dgm:pt modelId="{CE0DB71D-4773-41DD-9A44-01CFA2823F28}" type="parTrans" cxnId="{2E43E6E5-A6B5-40D5-9F68-EAB88A8BC183}">
      <dgm:prSet/>
      <dgm:spPr/>
      <dgm:t>
        <a:bodyPr/>
        <a:lstStyle/>
        <a:p>
          <a:endParaRPr lang="en-IN"/>
        </a:p>
      </dgm:t>
    </dgm:pt>
    <dgm:pt modelId="{03D9D132-B2AD-482F-A592-B751231DA73F}" type="sibTrans" cxnId="{2E43E6E5-A6B5-40D5-9F68-EAB88A8BC183}">
      <dgm:prSet/>
      <dgm:spPr/>
      <dgm:t>
        <a:bodyPr/>
        <a:lstStyle/>
        <a:p>
          <a:endParaRPr lang="en-IN"/>
        </a:p>
      </dgm:t>
    </dgm:pt>
    <dgm:pt modelId="{C9294AD4-3DF0-430A-ABB2-B75433B4B2DF}">
      <dgm:prSet phldrT="[Text]" custT="1"/>
      <dgm:spPr/>
      <dgm:t>
        <a:bodyPr/>
        <a:lstStyle/>
        <a:p>
          <a:r>
            <a:rPr lang="en-IN" sz="2400" dirty="0">
              <a:latin typeface="Algerian" panose="04020705040A02060702" pitchFamily="82" charset="0"/>
              <a:cs typeface="Amatic SC" panose="00000500000000000000" pitchFamily="2" charset="-79"/>
            </a:rPr>
            <a:t>Proteins</a:t>
          </a:r>
        </a:p>
      </dgm:t>
    </dgm:pt>
    <dgm:pt modelId="{059DA772-B2F4-4C19-9C51-85DFBE1ABD21}" type="parTrans" cxnId="{D164F00C-5151-460B-A38E-835CF6001B9D}">
      <dgm:prSet/>
      <dgm:spPr/>
      <dgm:t>
        <a:bodyPr/>
        <a:lstStyle/>
        <a:p>
          <a:endParaRPr lang="en-IN"/>
        </a:p>
      </dgm:t>
    </dgm:pt>
    <dgm:pt modelId="{D4A88484-E114-44EA-82F4-F3D6FCDDD771}" type="sibTrans" cxnId="{D164F00C-5151-460B-A38E-835CF6001B9D}">
      <dgm:prSet/>
      <dgm:spPr/>
      <dgm:t>
        <a:bodyPr/>
        <a:lstStyle/>
        <a:p>
          <a:endParaRPr lang="en-IN"/>
        </a:p>
      </dgm:t>
    </dgm:pt>
    <dgm:pt modelId="{ACB845CC-B73F-43B0-94D4-24C8247A4540}" type="pres">
      <dgm:prSet presAssocID="{BAC3E006-C59F-4547-B4C7-37C2C9A7FE28}" presName="Name0" presStyleCnt="0">
        <dgm:presLayoutVars>
          <dgm:dir/>
          <dgm:animLvl val="lvl"/>
          <dgm:resizeHandles val="exact"/>
        </dgm:presLayoutVars>
      </dgm:prSet>
      <dgm:spPr/>
    </dgm:pt>
    <dgm:pt modelId="{885A98B7-6F00-4598-B193-7E65F6F4801F}" type="pres">
      <dgm:prSet presAssocID="{219A9776-5921-4486-AC76-95EDFE69ECD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27BEF2B-226E-425D-84F0-D22E01AC9782}" type="pres">
      <dgm:prSet presAssocID="{C77996A1-AB9B-4980-8AE6-0AEEAF9C016B}" presName="parTxOnlySpace" presStyleCnt="0"/>
      <dgm:spPr/>
    </dgm:pt>
    <dgm:pt modelId="{FBC6783A-4EB8-4AE4-94EF-D61F718455F7}" type="pres">
      <dgm:prSet presAssocID="{9C677902-FD3B-4415-96FF-A21B68526AD4}" presName="parTxOnly" presStyleLbl="node1" presStyleIdx="1" presStyleCnt="3" custLinFactNeighborX="0" custLinFactNeighborY="827">
        <dgm:presLayoutVars>
          <dgm:chMax val="0"/>
          <dgm:chPref val="0"/>
          <dgm:bulletEnabled val="1"/>
        </dgm:presLayoutVars>
      </dgm:prSet>
      <dgm:spPr/>
    </dgm:pt>
    <dgm:pt modelId="{663A5DC3-D3D4-4100-93D4-6FE2C4390376}" type="pres">
      <dgm:prSet presAssocID="{03D9D132-B2AD-482F-A592-B751231DA73F}" presName="parTxOnlySpace" presStyleCnt="0"/>
      <dgm:spPr/>
    </dgm:pt>
    <dgm:pt modelId="{BF748275-907E-47DA-97BE-748595110B97}" type="pres">
      <dgm:prSet presAssocID="{C9294AD4-3DF0-430A-ABB2-B75433B4B2DF}" presName="parTxOnly" presStyleLbl="node1" presStyleIdx="2" presStyleCnt="3" custLinFactNeighborX="821" custLinFactNeighborY="827">
        <dgm:presLayoutVars>
          <dgm:chMax val="0"/>
          <dgm:chPref val="0"/>
          <dgm:bulletEnabled val="1"/>
        </dgm:presLayoutVars>
      </dgm:prSet>
      <dgm:spPr/>
    </dgm:pt>
  </dgm:ptLst>
  <dgm:cxnLst>
    <dgm:cxn modelId="{D164F00C-5151-460B-A38E-835CF6001B9D}" srcId="{BAC3E006-C59F-4547-B4C7-37C2C9A7FE28}" destId="{C9294AD4-3DF0-430A-ABB2-B75433B4B2DF}" srcOrd="2" destOrd="0" parTransId="{059DA772-B2F4-4C19-9C51-85DFBE1ABD21}" sibTransId="{D4A88484-E114-44EA-82F4-F3D6FCDDD771}"/>
    <dgm:cxn modelId="{544C072C-B8BF-4B40-940D-49FC39F1C9EC}" srcId="{BAC3E006-C59F-4547-B4C7-37C2C9A7FE28}" destId="{219A9776-5921-4486-AC76-95EDFE69ECDA}" srcOrd="0" destOrd="0" parTransId="{6D1270F1-152D-49E5-B96D-6C8D1A7D6EB0}" sibTransId="{C77996A1-AB9B-4980-8AE6-0AEEAF9C016B}"/>
    <dgm:cxn modelId="{8574E268-652D-4E7D-95D3-82F0180192F4}" type="presOf" srcId="{219A9776-5921-4486-AC76-95EDFE69ECDA}" destId="{885A98B7-6F00-4598-B193-7E65F6F4801F}" srcOrd="0" destOrd="0" presId="urn:microsoft.com/office/officeart/2005/8/layout/chevron1"/>
    <dgm:cxn modelId="{E210E056-550C-4F51-858B-705543B40865}" type="presOf" srcId="{9C677902-FD3B-4415-96FF-A21B68526AD4}" destId="{FBC6783A-4EB8-4AE4-94EF-D61F718455F7}" srcOrd="0" destOrd="0" presId="urn:microsoft.com/office/officeart/2005/8/layout/chevron1"/>
    <dgm:cxn modelId="{BDD21577-7188-423D-910C-C12E1C69FDC1}" type="presOf" srcId="{BAC3E006-C59F-4547-B4C7-37C2C9A7FE28}" destId="{ACB845CC-B73F-43B0-94D4-24C8247A4540}" srcOrd="0" destOrd="0" presId="urn:microsoft.com/office/officeart/2005/8/layout/chevron1"/>
    <dgm:cxn modelId="{CE04317C-80FE-45C0-86B4-9885BB58DA22}" type="presOf" srcId="{C9294AD4-3DF0-430A-ABB2-B75433B4B2DF}" destId="{BF748275-907E-47DA-97BE-748595110B97}" srcOrd="0" destOrd="0" presId="urn:microsoft.com/office/officeart/2005/8/layout/chevron1"/>
    <dgm:cxn modelId="{2E43E6E5-A6B5-40D5-9F68-EAB88A8BC183}" srcId="{BAC3E006-C59F-4547-B4C7-37C2C9A7FE28}" destId="{9C677902-FD3B-4415-96FF-A21B68526AD4}" srcOrd="1" destOrd="0" parTransId="{CE0DB71D-4773-41DD-9A44-01CFA2823F28}" sibTransId="{03D9D132-B2AD-482F-A592-B751231DA73F}"/>
    <dgm:cxn modelId="{00A8609D-0D5A-47A2-AEEA-87A77C2A5177}" type="presParOf" srcId="{ACB845CC-B73F-43B0-94D4-24C8247A4540}" destId="{885A98B7-6F00-4598-B193-7E65F6F4801F}" srcOrd="0" destOrd="0" presId="urn:microsoft.com/office/officeart/2005/8/layout/chevron1"/>
    <dgm:cxn modelId="{F02BF8EC-5B8C-4B1D-A572-70DB507CDE9D}" type="presParOf" srcId="{ACB845CC-B73F-43B0-94D4-24C8247A4540}" destId="{127BEF2B-226E-425D-84F0-D22E01AC9782}" srcOrd="1" destOrd="0" presId="urn:microsoft.com/office/officeart/2005/8/layout/chevron1"/>
    <dgm:cxn modelId="{5B6A6AC1-0C34-47AF-BA65-DEC051002DCE}" type="presParOf" srcId="{ACB845CC-B73F-43B0-94D4-24C8247A4540}" destId="{FBC6783A-4EB8-4AE4-94EF-D61F718455F7}" srcOrd="2" destOrd="0" presId="urn:microsoft.com/office/officeart/2005/8/layout/chevron1"/>
    <dgm:cxn modelId="{43A39D16-8A29-4A6A-8D32-F5A77A19DC77}" type="presParOf" srcId="{ACB845CC-B73F-43B0-94D4-24C8247A4540}" destId="{663A5DC3-D3D4-4100-93D4-6FE2C4390376}" srcOrd="3" destOrd="0" presId="urn:microsoft.com/office/officeart/2005/8/layout/chevron1"/>
    <dgm:cxn modelId="{114DB87E-CC0F-4734-9BE1-315CCBA7FEC0}" type="presParOf" srcId="{ACB845CC-B73F-43B0-94D4-24C8247A4540}" destId="{BF748275-907E-47DA-97BE-748595110B9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18F713-C43F-498E-BCCA-4BBF373516FE}" type="doc">
      <dgm:prSet loTypeId="urn:microsoft.com/office/officeart/2005/8/layout/hList7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2EEFE503-9741-4CAE-8F3C-D8E3FC942648}">
      <dgm:prSet phldrT="[Text]" custT="1"/>
      <dgm:spPr/>
      <dgm:t>
        <a:bodyPr/>
        <a:lstStyle/>
        <a:p>
          <a:r>
            <a:rPr lang="en-IN" sz="2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Make a genetic construct</a:t>
          </a:r>
        </a:p>
      </dgm:t>
    </dgm:pt>
    <dgm:pt modelId="{54F28561-E8EA-4801-AE6A-7B34E67F0CDD}" type="parTrans" cxnId="{932B5F8E-6192-48E4-B589-4D31EFC857AD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9502229-D34E-491C-8FE0-4E3F56CEBE39}" type="sibTrans" cxnId="{932B5F8E-6192-48E4-B589-4D31EFC857AD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F59413F-5E70-45B2-B4B5-E2BDA15A4746}">
      <dgm:prSet phldrT="[Text]" custT="1"/>
      <dgm:spPr/>
      <dgm:t>
        <a:bodyPr/>
        <a:lstStyle/>
        <a:p>
          <a:r>
            <a:rPr lang="en-IN" sz="2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Insert that into a plasmid</a:t>
          </a:r>
        </a:p>
      </dgm:t>
    </dgm:pt>
    <dgm:pt modelId="{3AF946D8-D144-43A2-B8BF-8F8412F6E0E6}" type="parTrans" cxnId="{20ABAFEE-B5B5-4B36-8B57-41D409118972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976379-2B5F-4F8A-9740-327D4D4A32BF}" type="sibTrans" cxnId="{20ABAFEE-B5B5-4B36-8B57-41D409118972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9172929-03F1-4C88-83D6-4314E8A773A1}">
      <dgm:prSet phldrT="[Text]" custT="1"/>
      <dgm:spPr/>
      <dgm:t>
        <a:bodyPr/>
        <a:lstStyle/>
        <a:p>
          <a:r>
            <a:rPr lang="en-IN" sz="2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Transform cells</a:t>
          </a:r>
        </a:p>
      </dgm:t>
    </dgm:pt>
    <dgm:pt modelId="{55701227-7BFD-48CA-88CE-867EFF904301}" type="parTrans" cxnId="{F499FDF5-C6F1-4B25-A0DB-2ACD3004810D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93C34E3-01E5-4B51-9F45-5A3E2A3FB626}" type="sibTrans" cxnId="{F499FDF5-C6F1-4B25-A0DB-2ACD3004810D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9111E52-C8A6-41A1-9EF6-C16D22031F90}">
      <dgm:prSet custT="1"/>
      <dgm:spPr/>
      <dgm:t>
        <a:bodyPr/>
        <a:lstStyle/>
        <a:p>
          <a:r>
            <a:rPr lang="en-IN" sz="2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Collect proteins produced by cells </a:t>
          </a:r>
        </a:p>
      </dgm:t>
    </dgm:pt>
    <dgm:pt modelId="{4164B887-E6CD-4475-9AFA-0F41CD50613B}" type="parTrans" cxnId="{34677FAD-FD55-4B81-B406-7B7BAE37A50F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97F6E54-93A3-4AB2-B92B-F0AE7FCC2C2C}" type="sibTrans" cxnId="{34677FAD-FD55-4B81-B406-7B7BAE37A50F}">
      <dgm:prSet/>
      <dgm:spPr/>
      <dgm:t>
        <a:bodyPr/>
        <a:lstStyle/>
        <a:p>
          <a:endParaRPr lang="en-IN" sz="22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ADFC61-A191-4A87-B29C-5A5EB961671C}" type="pres">
      <dgm:prSet presAssocID="{D618F713-C43F-498E-BCCA-4BBF373516FE}" presName="Name0" presStyleCnt="0">
        <dgm:presLayoutVars>
          <dgm:dir/>
          <dgm:resizeHandles val="exact"/>
        </dgm:presLayoutVars>
      </dgm:prSet>
      <dgm:spPr/>
    </dgm:pt>
    <dgm:pt modelId="{03FF470B-9C5F-438C-A398-7D62DA47DE71}" type="pres">
      <dgm:prSet presAssocID="{D618F713-C43F-498E-BCCA-4BBF373516FE}" presName="fgShape" presStyleLbl="fgShp" presStyleIdx="0" presStyleCnt="1"/>
      <dgm:spPr>
        <a:prstGeom prst="rightArrow">
          <a:avLst/>
        </a:prstGeom>
        <a:solidFill>
          <a:srgbClr val="92D050"/>
        </a:solidFill>
      </dgm:spPr>
    </dgm:pt>
    <dgm:pt modelId="{D2F8ACCD-C755-45A2-8A0E-FAB419E852A1}" type="pres">
      <dgm:prSet presAssocID="{D618F713-C43F-498E-BCCA-4BBF373516FE}" presName="linComp" presStyleCnt="0"/>
      <dgm:spPr/>
    </dgm:pt>
    <dgm:pt modelId="{C84A4006-F350-46F9-B726-BD559EC7AA84}" type="pres">
      <dgm:prSet presAssocID="{2EEFE503-9741-4CAE-8F3C-D8E3FC942648}" presName="compNode" presStyleCnt="0"/>
      <dgm:spPr/>
    </dgm:pt>
    <dgm:pt modelId="{CAC941E3-D078-4E0F-9FF4-8AEBD52CD9F1}" type="pres">
      <dgm:prSet presAssocID="{2EEFE503-9741-4CAE-8F3C-D8E3FC942648}" presName="bkgdShape" presStyleLbl="node1" presStyleIdx="0" presStyleCnt="4" custLinFactNeighborX="-64046" custLinFactNeighborY="-9508"/>
      <dgm:spPr/>
    </dgm:pt>
    <dgm:pt modelId="{BC978F98-500A-4CE1-9CD5-FF4E9BB3FF6F}" type="pres">
      <dgm:prSet presAssocID="{2EEFE503-9741-4CAE-8F3C-D8E3FC942648}" presName="nodeTx" presStyleLbl="node1" presStyleIdx="0" presStyleCnt="4">
        <dgm:presLayoutVars>
          <dgm:bulletEnabled val="1"/>
        </dgm:presLayoutVars>
      </dgm:prSet>
      <dgm:spPr/>
    </dgm:pt>
    <dgm:pt modelId="{8F134935-10B1-47BD-8526-421EF9CE7C8F}" type="pres">
      <dgm:prSet presAssocID="{2EEFE503-9741-4CAE-8F3C-D8E3FC942648}" presName="invisiNode" presStyleLbl="node1" presStyleIdx="0" presStyleCnt="4"/>
      <dgm:spPr/>
    </dgm:pt>
    <dgm:pt modelId="{CA3E70A2-2C46-4652-8B9B-C40FABDF655F}" type="pres">
      <dgm:prSet presAssocID="{2EEFE503-9741-4CAE-8F3C-D8E3FC942648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94CD42B4-D91F-4F09-82C0-AFE16129CE3B}" type="pres">
      <dgm:prSet presAssocID="{A9502229-D34E-491C-8FE0-4E3F56CEBE39}" presName="sibTrans" presStyleLbl="sibTrans2D1" presStyleIdx="0" presStyleCnt="0"/>
      <dgm:spPr/>
    </dgm:pt>
    <dgm:pt modelId="{DC3C1B67-1B50-46CC-AC18-A0E07B15F532}" type="pres">
      <dgm:prSet presAssocID="{5F59413F-5E70-45B2-B4B5-E2BDA15A4746}" presName="compNode" presStyleCnt="0"/>
      <dgm:spPr/>
    </dgm:pt>
    <dgm:pt modelId="{726D67B6-8D71-4E41-9AEE-0B8DC5372137}" type="pres">
      <dgm:prSet presAssocID="{5F59413F-5E70-45B2-B4B5-E2BDA15A4746}" presName="bkgdShape" presStyleLbl="node1" presStyleIdx="1" presStyleCnt="4"/>
      <dgm:spPr/>
    </dgm:pt>
    <dgm:pt modelId="{6DD3B4C0-FABA-486F-99B2-01C02DA21B82}" type="pres">
      <dgm:prSet presAssocID="{5F59413F-5E70-45B2-B4B5-E2BDA15A4746}" presName="nodeTx" presStyleLbl="node1" presStyleIdx="1" presStyleCnt="4">
        <dgm:presLayoutVars>
          <dgm:bulletEnabled val="1"/>
        </dgm:presLayoutVars>
      </dgm:prSet>
      <dgm:spPr/>
    </dgm:pt>
    <dgm:pt modelId="{2C99309D-742F-43BC-8BFA-1B9E74A06E34}" type="pres">
      <dgm:prSet presAssocID="{5F59413F-5E70-45B2-B4B5-E2BDA15A4746}" presName="invisiNode" presStyleLbl="node1" presStyleIdx="1" presStyleCnt="4"/>
      <dgm:spPr/>
    </dgm:pt>
    <dgm:pt modelId="{A9663874-2B59-400D-A3AC-38F858CC50F4}" type="pres">
      <dgm:prSet presAssocID="{5F59413F-5E70-45B2-B4B5-E2BDA15A4746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CD8F0C47-1956-4EE1-9BD2-BFEF92D50AE5}" type="pres">
      <dgm:prSet presAssocID="{C4976379-2B5F-4F8A-9740-327D4D4A32BF}" presName="sibTrans" presStyleLbl="sibTrans2D1" presStyleIdx="0" presStyleCnt="0"/>
      <dgm:spPr/>
    </dgm:pt>
    <dgm:pt modelId="{F2B7AABC-8F4C-454C-A633-F2CE4FBCF1D1}" type="pres">
      <dgm:prSet presAssocID="{79172929-03F1-4C88-83D6-4314E8A773A1}" presName="compNode" presStyleCnt="0"/>
      <dgm:spPr/>
    </dgm:pt>
    <dgm:pt modelId="{CF30E1C6-E7AC-4A8F-A475-6C5B3B49442A}" type="pres">
      <dgm:prSet presAssocID="{79172929-03F1-4C88-83D6-4314E8A773A1}" presName="bkgdShape" presStyleLbl="node1" presStyleIdx="2" presStyleCnt="4" custLinFactNeighborX="-1500" custLinFactNeighborY="2461"/>
      <dgm:spPr/>
    </dgm:pt>
    <dgm:pt modelId="{A808E350-B887-4DDA-9809-01F4CDBA153E}" type="pres">
      <dgm:prSet presAssocID="{79172929-03F1-4C88-83D6-4314E8A773A1}" presName="nodeTx" presStyleLbl="node1" presStyleIdx="2" presStyleCnt="4">
        <dgm:presLayoutVars>
          <dgm:bulletEnabled val="1"/>
        </dgm:presLayoutVars>
      </dgm:prSet>
      <dgm:spPr/>
    </dgm:pt>
    <dgm:pt modelId="{C1540C7C-AA09-46B2-AB3F-944D7CC2D6CD}" type="pres">
      <dgm:prSet presAssocID="{79172929-03F1-4C88-83D6-4314E8A773A1}" presName="invisiNode" presStyleLbl="node1" presStyleIdx="2" presStyleCnt="4"/>
      <dgm:spPr/>
    </dgm:pt>
    <dgm:pt modelId="{38F8BEF3-36CC-4C43-A03A-133A92204C2C}" type="pres">
      <dgm:prSet presAssocID="{79172929-03F1-4C88-83D6-4314E8A773A1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7453E7D8-1C48-444D-8E02-4D3BF044B949}" type="pres">
      <dgm:prSet presAssocID="{B93C34E3-01E5-4B51-9F45-5A3E2A3FB626}" presName="sibTrans" presStyleLbl="sibTrans2D1" presStyleIdx="0" presStyleCnt="0"/>
      <dgm:spPr/>
    </dgm:pt>
    <dgm:pt modelId="{5A49F8E6-BAD0-437C-AC41-4B719502FA1A}" type="pres">
      <dgm:prSet presAssocID="{C9111E52-C8A6-41A1-9EF6-C16D22031F90}" presName="compNode" presStyleCnt="0"/>
      <dgm:spPr/>
    </dgm:pt>
    <dgm:pt modelId="{DB644814-F32F-410A-9518-1171DCBCB06D}" type="pres">
      <dgm:prSet presAssocID="{C9111E52-C8A6-41A1-9EF6-C16D22031F90}" presName="bkgdShape" presStyleLbl="node1" presStyleIdx="3" presStyleCnt="4"/>
      <dgm:spPr/>
    </dgm:pt>
    <dgm:pt modelId="{F4EF855A-7529-4AEA-87D8-6D47E1F02BBB}" type="pres">
      <dgm:prSet presAssocID="{C9111E52-C8A6-41A1-9EF6-C16D22031F90}" presName="nodeTx" presStyleLbl="node1" presStyleIdx="3" presStyleCnt="4">
        <dgm:presLayoutVars>
          <dgm:bulletEnabled val="1"/>
        </dgm:presLayoutVars>
      </dgm:prSet>
      <dgm:spPr/>
    </dgm:pt>
    <dgm:pt modelId="{E824C7D8-4455-49C1-885C-87453163577E}" type="pres">
      <dgm:prSet presAssocID="{C9111E52-C8A6-41A1-9EF6-C16D22031F90}" presName="invisiNode" presStyleLbl="node1" presStyleIdx="3" presStyleCnt="4"/>
      <dgm:spPr/>
    </dgm:pt>
    <dgm:pt modelId="{14607FA5-62D7-4C45-8A63-A43AE2FDC0A4}" type="pres">
      <dgm:prSet presAssocID="{C9111E52-C8A6-41A1-9EF6-C16D22031F90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</dgm:spPr>
    </dgm:pt>
  </dgm:ptLst>
  <dgm:cxnLst>
    <dgm:cxn modelId="{8C5E9708-5D5D-44C6-9553-26F2D55147C0}" type="presOf" srcId="{79172929-03F1-4C88-83D6-4314E8A773A1}" destId="{CF30E1C6-E7AC-4A8F-A475-6C5B3B49442A}" srcOrd="0" destOrd="0" presId="urn:microsoft.com/office/officeart/2005/8/layout/hList7"/>
    <dgm:cxn modelId="{2E6AE910-389F-4547-8DE9-34A62B2A1161}" type="presOf" srcId="{5F59413F-5E70-45B2-B4B5-E2BDA15A4746}" destId="{6DD3B4C0-FABA-486F-99B2-01C02DA21B82}" srcOrd="1" destOrd="0" presId="urn:microsoft.com/office/officeart/2005/8/layout/hList7"/>
    <dgm:cxn modelId="{196BA018-D42D-4C86-BEEB-28708555B2A5}" type="presOf" srcId="{A9502229-D34E-491C-8FE0-4E3F56CEBE39}" destId="{94CD42B4-D91F-4F09-82C0-AFE16129CE3B}" srcOrd="0" destOrd="0" presId="urn:microsoft.com/office/officeart/2005/8/layout/hList7"/>
    <dgm:cxn modelId="{1533F85F-6165-44C5-8F7C-83B9EE78EE87}" type="presOf" srcId="{C9111E52-C8A6-41A1-9EF6-C16D22031F90}" destId="{F4EF855A-7529-4AEA-87D8-6D47E1F02BBB}" srcOrd="1" destOrd="0" presId="urn:microsoft.com/office/officeart/2005/8/layout/hList7"/>
    <dgm:cxn modelId="{B717416C-D939-40B7-9DE1-096AB2F34CDD}" type="presOf" srcId="{C9111E52-C8A6-41A1-9EF6-C16D22031F90}" destId="{DB644814-F32F-410A-9518-1171DCBCB06D}" srcOrd="0" destOrd="0" presId="urn:microsoft.com/office/officeart/2005/8/layout/hList7"/>
    <dgm:cxn modelId="{2D697556-7A58-4175-AA89-D80579142EDC}" type="presOf" srcId="{D618F713-C43F-498E-BCCA-4BBF373516FE}" destId="{A4ADFC61-A191-4A87-B29C-5A5EB961671C}" srcOrd="0" destOrd="0" presId="urn:microsoft.com/office/officeart/2005/8/layout/hList7"/>
    <dgm:cxn modelId="{0EE1865A-0684-4CF0-BCCC-294FF02295FE}" type="presOf" srcId="{B93C34E3-01E5-4B51-9F45-5A3E2A3FB626}" destId="{7453E7D8-1C48-444D-8E02-4D3BF044B949}" srcOrd="0" destOrd="0" presId="urn:microsoft.com/office/officeart/2005/8/layout/hList7"/>
    <dgm:cxn modelId="{932B5F8E-6192-48E4-B589-4D31EFC857AD}" srcId="{D618F713-C43F-498E-BCCA-4BBF373516FE}" destId="{2EEFE503-9741-4CAE-8F3C-D8E3FC942648}" srcOrd="0" destOrd="0" parTransId="{54F28561-E8EA-4801-AE6A-7B34E67F0CDD}" sibTransId="{A9502229-D34E-491C-8FE0-4E3F56CEBE39}"/>
    <dgm:cxn modelId="{4B36908F-BC58-43DA-8FC6-5BF339A03E63}" type="presOf" srcId="{C4976379-2B5F-4F8A-9740-327D4D4A32BF}" destId="{CD8F0C47-1956-4EE1-9BD2-BFEF92D50AE5}" srcOrd="0" destOrd="0" presId="urn:microsoft.com/office/officeart/2005/8/layout/hList7"/>
    <dgm:cxn modelId="{DCC8039C-734E-4BD3-A8D3-368390D417B7}" type="presOf" srcId="{5F59413F-5E70-45B2-B4B5-E2BDA15A4746}" destId="{726D67B6-8D71-4E41-9AEE-0B8DC5372137}" srcOrd="0" destOrd="0" presId="urn:microsoft.com/office/officeart/2005/8/layout/hList7"/>
    <dgm:cxn modelId="{34677FAD-FD55-4B81-B406-7B7BAE37A50F}" srcId="{D618F713-C43F-498E-BCCA-4BBF373516FE}" destId="{C9111E52-C8A6-41A1-9EF6-C16D22031F90}" srcOrd="3" destOrd="0" parTransId="{4164B887-E6CD-4475-9AFA-0F41CD50613B}" sibTransId="{097F6E54-93A3-4AB2-B92B-F0AE7FCC2C2C}"/>
    <dgm:cxn modelId="{871430E8-0201-4B77-BC89-AC4DED20C76C}" type="presOf" srcId="{2EEFE503-9741-4CAE-8F3C-D8E3FC942648}" destId="{BC978F98-500A-4CE1-9CD5-FF4E9BB3FF6F}" srcOrd="1" destOrd="0" presId="urn:microsoft.com/office/officeart/2005/8/layout/hList7"/>
    <dgm:cxn modelId="{593E7DEE-0BF6-4A6D-8C09-969C61BF1926}" type="presOf" srcId="{79172929-03F1-4C88-83D6-4314E8A773A1}" destId="{A808E350-B887-4DDA-9809-01F4CDBA153E}" srcOrd="1" destOrd="0" presId="urn:microsoft.com/office/officeart/2005/8/layout/hList7"/>
    <dgm:cxn modelId="{20ABAFEE-B5B5-4B36-8B57-41D409118972}" srcId="{D618F713-C43F-498E-BCCA-4BBF373516FE}" destId="{5F59413F-5E70-45B2-B4B5-E2BDA15A4746}" srcOrd="1" destOrd="0" parTransId="{3AF946D8-D144-43A2-B8BF-8F8412F6E0E6}" sibTransId="{C4976379-2B5F-4F8A-9740-327D4D4A32BF}"/>
    <dgm:cxn modelId="{CB4DBFF5-C133-447B-BD6E-087DD096F00C}" type="presOf" srcId="{2EEFE503-9741-4CAE-8F3C-D8E3FC942648}" destId="{CAC941E3-D078-4E0F-9FF4-8AEBD52CD9F1}" srcOrd="0" destOrd="0" presId="urn:microsoft.com/office/officeart/2005/8/layout/hList7"/>
    <dgm:cxn modelId="{F499FDF5-C6F1-4B25-A0DB-2ACD3004810D}" srcId="{D618F713-C43F-498E-BCCA-4BBF373516FE}" destId="{79172929-03F1-4C88-83D6-4314E8A773A1}" srcOrd="2" destOrd="0" parTransId="{55701227-7BFD-48CA-88CE-867EFF904301}" sibTransId="{B93C34E3-01E5-4B51-9F45-5A3E2A3FB626}"/>
    <dgm:cxn modelId="{5941EAF0-F334-489D-B05D-EECA4C57BA54}" type="presParOf" srcId="{A4ADFC61-A191-4A87-B29C-5A5EB961671C}" destId="{03FF470B-9C5F-438C-A398-7D62DA47DE71}" srcOrd="0" destOrd="0" presId="urn:microsoft.com/office/officeart/2005/8/layout/hList7"/>
    <dgm:cxn modelId="{C244989F-0CF8-440E-B592-16D5CB34B2C8}" type="presParOf" srcId="{A4ADFC61-A191-4A87-B29C-5A5EB961671C}" destId="{D2F8ACCD-C755-45A2-8A0E-FAB419E852A1}" srcOrd="1" destOrd="0" presId="urn:microsoft.com/office/officeart/2005/8/layout/hList7"/>
    <dgm:cxn modelId="{F8162CBA-6281-4442-BC2B-7E6D1116317B}" type="presParOf" srcId="{D2F8ACCD-C755-45A2-8A0E-FAB419E852A1}" destId="{C84A4006-F350-46F9-B726-BD559EC7AA84}" srcOrd="0" destOrd="0" presId="urn:microsoft.com/office/officeart/2005/8/layout/hList7"/>
    <dgm:cxn modelId="{4F387ED2-545F-4C1A-AABC-FAE0BF0990AB}" type="presParOf" srcId="{C84A4006-F350-46F9-B726-BD559EC7AA84}" destId="{CAC941E3-D078-4E0F-9FF4-8AEBD52CD9F1}" srcOrd="0" destOrd="0" presId="urn:microsoft.com/office/officeart/2005/8/layout/hList7"/>
    <dgm:cxn modelId="{FCA452DF-1C34-48E2-B303-B2CC39CD7E9D}" type="presParOf" srcId="{C84A4006-F350-46F9-B726-BD559EC7AA84}" destId="{BC978F98-500A-4CE1-9CD5-FF4E9BB3FF6F}" srcOrd="1" destOrd="0" presId="urn:microsoft.com/office/officeart/2005/8/layout/hList7"/>
    <dgm:cxn modelId="{84E9E010-FAEF-42AF-A23F-131646B0B324}" type="presParOf" srcId="{C84A4006-F350-46F9-B726-BD559EC7AA84}" destId="{8F134935-10B1-47BD-8526-421EF9CE7C8F}" srcOrd="2" destOrd="0" presId="urn:microsoft.com/office/officeart/2005/8/layout/hList7"/>
    <dgm:cxn modelId="{7BB553F1-F7E6-42D7-AC02-01E6CE73720F}" type="presParOf" srcId="{C84A4006-F350-46F9-B726-BD559EC7AA84}" destId="{CA3E70A2-2C46-4652-8B9B-C40FABDF655F}" srcOrd="3" destOrd="0" presId="urn:microsoft.com/office/officeart/2005/8/layout/hList7"/>
    <dgm:cxn modelId="{0DB82F66-E3F2-452E-BF2B-244007377095}" type="presParOf" srcId="{D2F8ACCD-C755-45A2-8A0E-FAB419E852A1}" destId="{94CD42B4-D91F-4F09-82C0-AFE16129CE3B}" srcOrd="1" destOrd="0" presId="urn:microsoft.com/office/officeart/2005/8/layout/hList7"/>
    <dgm:cxn modelId="{5502BF79-C30E-4544-9426-E4CAF7B0880C}" type="presParOf" srcId="{D2F8ACCD-C755-45A2-8A0E-FAB419E852A1}" destId="{DC3C1B67-1B50-46CC-AC18-A0E07B15F532}" srcOrd="2" destOrd="0" presId="urn:microsoft.com/office/officeart/2005/8/layout/hList7"/>
    <dgm:cxn modelId="{A4C6E8E0-757A-451A-96E0-3A56D7FE5CAA}" type="presParOf" srcId="{DC3C1B67-1B50-46CC-AC18-A0E07B15F532}" destId="{726D67B6-8D71-4E41-9AEE-0B8DC5372137}" srcOrd="0" destOrd="0" presId="urn:microsoft.com/office/officeart/2005/8/layout/hList7"/>
    <dgm:cxn modelId="{2A4C0722-6209-4067-8228-9C5BBB1D1560}" type="presParOf" srcId="{DC3C1B67-1B50-46CC-AC18-A0E07B15F532}" destId="{6DD3B4C0-FABA-486F-99B2-01C02DA21B82}" srcOrd="1" destOrd="0" presId="urn:microsoft.com/office/officeart/2005/8/layout/hList7"/>
    <dgm:cxn modelId="{4B97974E-D3D0-4393-AF21-13903F61139A}" type="presParOf" srcId="{DC3C1B67-1B50-46CC-AC18-A0E07B15F532}" destId="{2C99309D-742F-43BC-8BFA-1B9E74A06E34}" srcOrd="2" destOrd="0" presId="urn:microsoft.com/office/officeart/2005/8/layout/hList7"/>
    <dgm:cxn modelId="{C3DB415D-2B40-4AF4-A53D-6FDEFF4CC428}" type="presParOf" srcId="{DC3C1B67-1B50-46CC-AC18-A0E07B15F532}" destId="{A9663874-2B59-400D-A3AC-38F858CC50F4}" srcOrd="3" destOrd="0" presId="urn:microsoft.com/office/officeart/2005/8/layout/hList7"/>
    <dgm:cxn modelId="{2CF4BB20-CF49-4542-8452-25DC8545A6BE}" type="presParOf" srcId="{D2F8ACCD-C755-45A2-8A0E-FAB419E852A1}" destId="{CD8F0C47-1956-4EE1-9BD2-BFEF92D50AE5}" srcOrd="3" destOrd="0" presId="urn:microsoft.com/office/officeart/2005/8/layout/hList7"/>
    <dgm:cxn modelId="{46E4B82B-E6F3-4ADD-B18F-2A2E4EB54360}" type="presParOf" srcId="{D2F8ACCD-C755-45A2-8A0E-FAB419E852A1}" destId="{F2B7AABC-8F4C-454C-A633-F2CE4FBCF1D1}" srcOrd="4" destOrd="0" presId="urn:microsoft.com/office/officeart/2005/8/layout/hList7"/>
    <dgm:cxn modelId="{FE03A387-17FD-4E90-A9B7-5EFABDEF00A5}" type="presParOf" srcId="{F2B7AABC-8F4C-454C-A633-F2CE4FBCF1D1}" destId="{CF30E1C6-E7AC-4A8F-A475-6C5B3B49442A}" srcOrd="0" destOrd="0" presId="urn:microsoft.com/office/officeart/2005/8/layout/hList7"/>
    <dgm:cxn modelId="{D6E5F9A4-8019-4906-A0F9-65BA8AEB3F26}" type="presParOf" srcId="{F2B7AABC-8F4C-454C-A633-F2CE4FBCF1D1}" destId="{A808E350-B887-4DDA-9809-01F4CDBA153E}" srcOrd="1" destOrd="0" presId="urn:microsoft.com/office/officeart/2005/8/layout/hList7"/>
    <dgm:cxn modelId="{ABF6EB7E-5A2E-4CB3-8812-CBA280F86B7C}" type="presParOf" srcId="{F2B7AABC-8F4C-454C-A633-F2CE4FBCF1D1}" destId="{C1540C7C-AA09-46B2-AB3F-944D7CC2D6CD}" srcOrd="2" destOrd="0" presId="urn:microsoft.com/office/officeart/2005/8/layout/hList7"/>
    <dgm:cxn modelId="{39E13ADA-6E04-4011-A832-186FE5AFBABE}" type="presParOf" srcId="{F2B7AABC-8F4C-454C-A633-F2CE4FBCF1D1}" destId="{38F8BEF3-36CC-4C43-A03A-133A92204C2C}" srcOrd="3" destOrd="0" presId="urn:microsoft.com/office/officeart/2005/8/layout/hList7"/>
    <dgm:cxn modelId="{6CDC9F8E-A00F-45FF-87E8-07565156A1C8}" type="presParOf" srcId="{D2F8ACCD-C755-45A2-8A0E-FAB419E852A1}" destId="{7453E7D8-1C48-444D-8E02-4D3BF044B949}" srcOrd="5" destOrd="0" presId="urn:microsoft.com/office/officeart/2005/8/layout/hList7"/>
    <dgm:cxn modelId="{C279B577-8E38-4D8F-A609-94E06EE1ACD9}" type="presParOf" srcId="{D2F8ACCD-C755-45A2-8A0E-FAB419E852A1}" destId="{5A49F8E6-BAD0-437C-AC41-4B719502FA1A}" srcOrd="6" destOrd="0" presId="urn:microsoft.com/office/officeart/2005/8/layout/hList7"/>
    <dgm:cxn modelId="{FEDA7F2D-640A-4FE7-BCCA-8600DEEBF99A}" type="presParOf" srcId="{5A49F8E6-BAD0-437C-AC41-4B719502FA1A}" destId="{DB644814-F32F-410A-9518-1171DCBCB06D}" srcOrd="0" destOrd="0" presId="urn:microsoft.com/office/officeart/2005/8/layout/hList7"/>
    <dgm:cxn modelId="{C9C8E0B0-89E4-4A7C-8005-E874D09EB667}" type="presParOf" srcId="{5A49F8E6-BAD0-437C-AC41-4B719502FA1A}" destId="{F4EF855A-7529-4AEA-87D8-6D47E1F02BBB}" srcOrd="1" destOrd="0" presId="urn:microsoft.com/office/officeart/2005/8/layout/hList7"/>
    <dgm:cxn modelId="{9F1CA710-A462-46B3-9731-20147EE1380D}" type="presParOf" srcId="{5A49F8E6-BAD0-437C-AC41-4B719502FA1A}" destId="{E824C7D8-4455-49C1-885C-87453163577E}" srcOrd="2" destOrd="0" presId="urn:microsoft.com/office/officeart/2005/8/layout/hList7"/>
    <dgm:cxn modelId="{FA4580BC-9570-483F-BAB4-00FF1E74946F}" type="presParOf" srcId="{5A49F8E6-BAD0-437C-AC41-4B719502FA1A}" destId="{14607FA5-62D7-4C45-8A63-A43AE2FDC0A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 dirty="0"/>
            <a:t>Design Principle behind life</a:t>
          </a:r>
          <a:endParaRPr lang="en-US" dirty="0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6BF45-F5A9-4CD6-BB1A-F32A360FFB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A795E7-020B-4D72-92DC-2CDD51BAAC66}">
      <dgm:prSet/>
      <dgm:spPr/>
      <dgm:t>
        <a:bodyPr/>
        <a:lstStyle/>
        <a:p>
          <a:r>
            <a:rPr lang="en-IN"/>
            <a:t>What is life? Engineered products vs living organisms</a:t>
          </a:r>
          <a:endParaRPr lang="en-US"/>
        </a:p>
      </dgm:t>
    </dgm:pt>
    <dgm:pt modelId="{C9803A5D-A35A-4B51-B87A-F68A383AFED0}" type="parTrans" cxnId="{A1AEA7AC-22B9-4B5F-8BCE-A31717D96BE8}">
      <dgm:prSet/>
      <dgm:spPr/>
      <dgm:t>
        <a:bodyPr/>
        <a:lstStyle/>
        <a:p>
          <a:endParaRPr lang="en-US"/>
        </a:p>
      </dgm:t>
    </dgm:pt>
    <dgm:pt modelId="{38310990-F284-4063-B41D-54AE4EF6F3D3}" type="sibTrans" cxnId="{A1AEA7AC-22B9-4B5F-8BCE-A31717D96BE8}">
      <dgm:prSet/>
      <dgm:spPr/>
      <dgm:t>
        <a:bodyPr/>
        <a:lstStyle/>
        <a:p>
          <a:endParaRPr lang="en-US"/>
        </a:p>
      </dgm:t>
    </dgm:pt>
    <dgm:pt modelId="{60E2CB84-AACB-4F54-903C-7882BEF2E0C5}">
      <dgm:prSet/>
      <dgm:spPr/>
      <dgm:t>
        <a:bodyPr/>
        <a:lstStyle/>
        <a:p>
          <a:r>
            <a:rPr lang="en-IN" dirty="0"/>
            <a:t>Design Principle behind life</a:t>
          </a:r>
          <a:endParaRPr lang="en-US" dirty="0"/>
        </a:p>
      </dgm:t>
    </dgm:pt>
    <dgm:pt modelId="{BF059AF9-C48A-4620-B97B-39EA0C5F5D4A}" type="parTrans" cxnId="{BBE602C2-7C1A-4485-934F-49A4725716C5}">
      <dgm:prSet/>
      <dgm:spPr/>
      <dgm:t>
        <a:bodyPr/>
        <a:lstStyle/>
        <a:p>
          <a:endParaRPr lang="en-US"/>
        </a:p>
      </dgm:t>
    </dgm:pt>
    <dgm:pt modelId="{E3C18CB8-FC93-47AF-91CA-E6C79C9DF2C1}" type="sibTrans" cxnId="{BBE602C2-7C1A-4485-934F-49A4725716C5}">
      <dgm:prSet/>
      <dgm:spPr/>
      <dgm:t>
        <a:bodyPr/>
        <a:lstStyle/>
        <a:p>
          <a:endParaRPr lang="en-US"/>
        </a:p>
      </dgm:t>
    </dgm:pt>
    <dgm:pt modelId="{7670C601-6AD9-4681-B53F-A61D1F729D43}">
      <dgm:prSet/>
      <dgm:spPr/>
      <dgm:t>
        <a:bodyPr/>
        <a:lstStyle/>
        <a:p>
          <a:r>
            <a:rPr lang="en-IN"/>
            <a:t>Construction of cells from basic biomolecules </a:t>
          </a:r>
          <a:endParaRPr lang="en-US"/>
        </a:p>
      </dgm:t>
    </dgm:pt>
    <dgm:pt modelId="{BC56B612-9DBB-4AC1-8479-23390840021B}" type="parTrans" cxnId="{635E40A1-394C-4175-890B-28B2F7BEC1AA}">
      <dgm:prSet/>
      <dgm:spPr/>
      <dgm:t>
        <a:bodyPr/>
        <a:lstStyle/>
        <a:p>
          <a:endParaRPr lang="en-US"/>
        </a:p>
      </dgm:t>
    </dgm:pt>
    <dgm:pt modelId="{2A3AB646-7A1F-4B51-B599-61DB8CCF41C4}" type="sibTrans" cxnId="{635E40A1-394C-4175-890B-28B2F7BEC1AA}">
      <dgm:prSet/>
      <dgm:spPr/>
      <dgm:t>
        <a:bodyPr/>
        <a:lstStyle/>
        <a:p>
          <a:endParaRPr lang="en-US"/>
        </a:p>
      </dgm:t>
    </dgm:pt>
    <dgm:pt modelId="{286EFE85-000B-4862-8058-58D7549F64E3}">
      <dgm:prSet/>
      <dgm:spPr/>
      <dgm:t>
        <a:bodyPr/>
        <a:lstStyle/>
        <a:p>
          <a:r>
            <a:rPr lang="en-IN"/>
            <a:t>Designing Cells to Obtain Desired Products </a:t>
          </a:r>
          <a:endParaRPr lang="en-US"/>
        </a:p>
      </dgm:t>
    </dgm:pt>
    <dgm:pt modelId="{11396C62-28D1-4C3B-8DD5-2FB5D55F9B79}" type="parTrans" cxnId="{074AEF90-34DB-4EEB-BE6B-704D5D1750AD}">
      <dgm:prSet/>
      <dgm:spPr/>
      <dgm:t>
        <a:bodyPr/>
        <a:lstStyle/>
        <a:p>
          <a:endParaRPr lang="en-US"/>
        </a:p>
      </dgm:t>
    </dgm:pt>
    <dgm:pt modelId="{FFBB135A-D285-42CD-9294-4D265A90E9FB}" type="sibTrans" cxnId="{074AEF90-34DB-4EEB-BE6B-704D5D1750AD}">
      <dgm:prSet/>
      <dgm:spPr/>
      <dgm:t>
        <a:bodyPr/>
        <a:lstStyle/>
        <a:p>
          <a:endParaRPr lang="en-US"/>
        </a:p>
      </dgm:t>
    </dgm:pt>
    <dgm:pt modelId="{035D002B-1FB4-400E-A54D-1587BCE2914F}">
      <dgm:prSet/>
      <dgm:spPr/>
      <dgm:t>
        <a:bodyPr/>
        <a:lstStyle/>
        <a:p>
          <a:r>
            <a:rPr lang="en-IN"/>
            <a:t>Applications of Synthetic Biology in Real Life Problem Solving </a:t>
          </a:r>
          <a:endParaRPr lang="en-US"/>
        </a:p>
      </dgm:t>
    </dgm:pt>
    <dgm:pt modelId="{44E46465-5646-4F59-8624-B383B265BD93}" type="parTrans" cxnId="{52A18E1E-B099-4C62-BE16-CAD2DD21477E}">
      <dgm:prSet/>
      <dgm:spPr/>
      <dgm:t>
        <a:bodyPr/>
        <a:lstStyle/>
        <a:p>
          <a:endParaRPr lang="en-US"/>
        </a:p>
      </dgm:t>
    </dgm:pt>
    <dgm:pt modelId="{F28CB361-3A35-470B-BC01-CAE0C68E6C3A}" type="sibTrans" cxnId="{52A18E1E-B099-4C62-BE16-CAD2DD21477E}">
      <dgm:prSet/>
      <dgm:spPr/>
      <dgm:t>
        <a:bodyPr/>
        <a:lstStyle/>
        <a:p>
          <a:endParaRPr lang="en-US"/>
        </a:p>
      </dgm:t>
    </dgm:pt>
    <dgm:pt modelId="{9B7783EA-1A6B-4A35-AF96-D57C06B0CFA9}">
      <dgm:prSet/>
      <dgm:spPr/>
      <dgm:t>
        <a:bodyPr/>
        <a:lstStyle/>
        <a:p>
          <a:r>
            <a:rPr lang="en-IN"/>
            <a:t>Our Project: CellOPHane</a:t>
          </a:r>
          <a:endParaRPr lang="en-US"/>
        </a:p>
      </dgm:t>
    </dgm:pt>
    <dgm:pt modelId="{6537DCFC-E02F-4226-B695-F5BE08CD12FE}" type="parTrans" cxnId="{9E056DE7-3FBF-4D85-A8FB-99AC5EE0AF3A}">
      <dgm:prSet/>
      <dgm:spPr/>
      <dgm:t>
        <a:bodyPr/>
        <a:lstStyle/>
        <a:p>
          <a:endParaRPr lang="en-US"/>
        </a:p>
      </dgm:t>
    </dgm:pt>
    <dgm:pt modelId="{0A8511D5-E8A7-46FE-B27D-B736C6924017}" type="sibTrans" cxnId="{9E056DE7-3FBF-4D85-A8FB-99AC5EE0AF3A}">
      <dgm:prSet/>
      <dgm:spPr/>
      <dgm:t>
        <a:bodyPr/>
        <a:lstStyle/>
        <a:p>
          <a:endParaRPr lang="en-US"/>
        </a:p>
      </dgm:t>
    </dgm:pt>
    <dgm:pt modelId="{9C3B2CB5-DF26-4933-9C11-3F81611E505E}" type="pres">
      <dgm:prSet presAssocID="{D5F6BF45-F5A9-4CD6-BB1A-F32A360FFBCE}" presName="diagram" presStyleCnt="0">
        <dgm:presLayoutVars>
          <dgm:dir/>
          <dgm:resizeHandles val="exact"/>
        </dgm:presLayoutVars>
      </dgm:prSet>
      <dgm:spPr/>
    </dgm:pt>
    <dgm:pt modelId="{3571816E-0A8D-47C6-A3C1-06C14E37FB4F}" type="pres">
      <dgm:prSet presAssocID="{BCA795E7-020B-4D72-92DC-2CDD51BAAC66}" presName="node" presStyleLbl="node1" presStyleIdx="0" presStyleCnt="6">
        <dgm:presLayoutVars>
          <dgm:bulletEnabled val="1"/>
        </dgm:presLayoutVars>
      </dgm:prSet>
      <dgm:spPr/>
    </dgm:pt>
    <dgm:pt modelId="{664A3557-D61B-43E9-84B2-CBF2F002297B}" type="pres">
      <dgm:prSet presAssocID="{38310990-F284-4063-B41D-54AE4EF6F3D3}" presName="sibTrans" presStyleCnt="0"/>
      <dgm:spPr/>
    </dgm:pt>
    <dgm:pt modelId="{A0FA8E04-82CF-45C7-A1A2-AC906450605B}" type="pres">
      <dgm:prSet presAssocID="{60E2CB84-AACB-4F54-903C-7882BEF2E0C5}" presName="node" presStyleLbl="node1" presStyleIdx="1" presStyleCnt="6">
        <dgm:presLayoutVars>
          <dgm:bulletEnabled val="1"/>
        </dgm:presLayoutVars>
      </dgm:prSet>
      <dgm:spPr/>
    </dgm:pt>
    <dgm:pt modelId="{4BF929C8-7887-419C-9900-61415B08F1BB}" type="pres">
      <dgm:prSet presAssocID="{E3C18CB8-FC93-47AF-91CA-E6C79C9DF2C1}" presName="sibTrans" presStyleCnt="0"/>
      <dgm:spPr/>
    </dgm:pt>
    <dgm:pt modelId="{4215248A-DD6F-4E55-B511-AB68302DF709}" type="pres">
      <dgm:prSet presAssocID="{7670C601-6AD9-4681-B53F-A61D1F729D43}" presName="node" presStyleLbl="node1" presStyleIdx="2" presStyleCnt="6">
        <dgm:presLayoutVars>
          <dgm:bulletEnabled val="1"/>
        </dgm:presLayoutVars>
      </dgm:prSet>
      <dgm:spPr/>
    </dgm:pt>
    <dgm:pt modelId="{B932E374-2018-4FEA-A847-7EF5FD0C3956}" type="pres">
      <dgm:prSet presAssocID="{2A3AB646-7A1F-4B51-B599-61DB8CCF41C4}" presName="sibTrans" presStyleCnt="0"/>
      <dgm:spPr/>
    </dgm:pt>
    <dgm:pt modelId="{8C3375B8-1BF6-4D3F-A36F-3D4F42CADE55}" type="pres">
      <dgm:prSet presAssocID="{286EFE85-000B-4862-8058-58D7549F64E3}" presName="node" presStyleLbl="node1" presStyleIdx="3" presStyleCnt="6">
        <dgm:presLayoutVars>
          <dgm:bulletEnabled val="1"/>
        </dgm:presLayoutVars>
      </dgm:prSet>
      <dgm:spPr/>
    </dgm:pt>
    <dgm:pt modelId="{ECADA585-F1C6-4687-B7F1-5AE47DD4EA8C}" type="pres">
      <dgm:prSet presAssocID="{FFBB135A-D285-42CD-9294-4D265A90E9FB}" presName="sibTrans" presStyleCnt="0"/>
      <dgm:spPr/>
    </dgm:pt>
    <dgm:pt modelId="{3C91761E-8881-47F2-AC0F-FE4B1032598E}" type="pres">
      <dgm:prSet presAssocID="{035D002B-1FB4-400E-A54D-1587BCE2914F}" presName="node" presStyleLbl="node1" presStyleIdx="4" presStyleCnt="6">
        <dgm:presLayoutVars>
          <dgm:bulletEnabled val="1"/>
        </dgm:presLayoutVars>
      </dgm:prSet>
      <dgm:spPr/>
    </dgm:pt>
    <dgm:pt modelId="{E2413FF4-F860-49B9-B6A6-2B6DB5D8CE8B}" type="pres">
      <dgm:prSet presAssocID="{F28CB361-3A35-470B-BC01-CAE0C68E6C3A}" presName="sibTrans" presStyleCnt="0"/>
      <dgm:spPr/>
    </dgm:pt>
    <dgm:pt modelId="{E8D78DE0-52AA-4725-8DC9-0332779A9D87}" type="pres">
      <dgm:prSet presAssocID="{9B7783EA-1A6B-4A35-AF96-D57C06B0CFA9}" presName="node" presStyleLbl="node1" presStyleIdx="5" presStyleCnt="6">
        <dgm:presLayoutVars>
          <dgm:bulletEnabled val="1"/>
        </dgm:presLayoutVars>
      </dgm:prSet>
      <dgm:spPr/>
    </dgm:pt>
  </dgm:ptLst>
  <dgm:cxnLst>
    <dgm:cxn modelId="{52A18E1E-B099-4C62-BE16-CAD2DD21477E}" srcId="{D5F6BF45-F5A9-4CD6-BB1A-F32A360FFBCE}" destId="{035D002B-1FB4-400E-A54D-1587BCE2914F}" srcOrd="4" destOrd="0" parTransId="{44E46465-5646-4F59-8624-B383B265BD93}" sibTransId="{F28CB361-3A35-470B-BC01-CAE0C68E6C3A}"/>
    <dgm:cxn modelId="{7AC23C2D-6135-42A3-BBA6-7D2D9F1035A5}" type="presOf" srcId="{035D002B-1FB4-400E-A54D-1587BCE2914F}" destId="{3C91761E-8881-47F2-AC0F-FE4B1032598E}" srcOrd="0" destOrd="0" presId="urn:microsoft.com/office/officeart/2005/8/layout/default"/>
    <dgm:cxn modelId="{0B3DC661-FB5F-49B1-B9B6-0A274E7E4362}" type="presOf" srcId="{286EFE85-000B-4862-8058-58D7549F64E3}" destId="{8C3375B8-1BF6-4D3F-A36F-3D4F42CADE55}" srcOrd="0" destOrd="0" presId="urn:microsoft.com/office/officeart/2005/8/layout/default"/>
    <dgm:cxn modelId="{C26C045A-247B-4ABD-98BB-4DF587305C8B}" type="presOf" srcId="{9B7783EA-1A6B-4A35-AF96-D57C06B0CFA9}" destId="{E8D78DE0-52AA-4725-8DC9-0332779A9D87}" srcOrd="0" destOrd="0" presId="urn:microsoft.com/office/officeart/2005/8/layout/default"/>
    <dgm:cxn modelId="{852E4B86-43B7-40A2-A65D-F2A13EEC1DBD}" type="presOf" srcId="{BCA795E7-020B-4D72-92DC-2CDD51BAAC66}" destId="{3571816E-0A8D-47C6-A3C1-06C14E37FB4F}" srcOrd="0" destOrd="0" presId="urn:microsoft.com/office/officeart/2005/8/layout/default"/>
    <dgm:cxn modelId="{074AEF90-34DB-4EEB-BE6B-704D5D1750AD}" srcId="{D5F6BF45-F5A9-4CD6-BB1A-F32A360FFBCE}" destId="{286EFE85-000B-4862-8058-58D7549F64E3}" srcOrd="3" destOrd="0" parTransId="{11396C62-28D1-4C3B-8DD5-2FB5D55F9B79}" sibTransId="{FFBB135A-D285-42CD-9294-4D265A90E9FB}"/>
    <dgm:cxn modelId="{635E40A1-394C-4175-890B-28B2F7BEC1AA}" srcId="{D5F6BF45-F5A9-4CD6-BB1A-F32A360FFBCE}" destId="{7670C601-6AD9-4681-B53F-A61D1F729D43}" srcOrd="2" destOrd="0" parTransId="{BC56B612-9DBB-4AC1-8479-23390840021B}" sibTransId="{2A3AB646-7A1F-4B51-B599-61DB8CCF41C4}"/>
    <dgm:cxn modelId="{9384BAA2-7E39-49BD-B83C-4EA4E910280A}" type="presOf" srcId="{D5F6BF45-F5A9-4CD6-BB1A-F32A360FFBCE}" destId="{9C3B2CB5-DF26-4933-9C11-3F81611E505E}" srcOrd="0" destOrd="0" presId="urn:microsoft.com/office/officeart/2005/8/layout/default"/>
    <dgm:cxn modelId="{A1AEA7AC-22B9-4B5F-8BCE-A31717D96BE8}" srcId="{D5F6BF45-F5A9-4CD6-BB1A-F32A360FFBCE}" destId="{BCA795E7-020B-4D72-92DC-2CDD51BAAC66}" srcOrd="0" destOrd="0" parTransId="{C9803A5D-A35A-4B51-B87A-F68A383AFED0}" sibTransId="{38310990-F284-4063-B41D-54AE4EF6F3D3}"/>
    <dgm:cxn modelId="{BBE602C2-7C1A-4485-934F-49A4725716C5}" srcId="{D5F6BF45-F5A9-4CD6-BB1A-F32A360FFBCE}" destId="{60E2CB84-AACB-4F54-903C-7882BEF2E0C5}" srcOrd="1" destOrd="0" parTransId="{BF059AF9-C48A-4620-B97B-39EA0C5F5D4A}" sibTransId="{E3C18CB8-FC93-47AF-91CA-E6C79C9DF2C1}"/>
    <dgm:cxn modelId="{A678E6CC-C7AB-402C-A14F-D652ACFDA948}" type="presOf" srcId="{60E2CB84-AACB-4F54-903C-7882BEF2E0C5}" destId="{A0FA8E04-82CF-45C7-A1A2-AC906450605B}" srcOrd="0" destOrd="0" presId="urn:microsoft.com/office/officeart/2005/8/layout/default"/>
    <dgm:cxn modelId="{9E056DE7-3FBF-4D85-A8FB-99AC5EE0AF3A}" srcId="{D5F6BF45-F5A9-4CD6-BB1A-F32A360FFBCE}" destId="{9B7783EA-1A6B-4A35-AF96-D57C06B0CFA9}" srcOrd="5" destOrd="0" parTransId="{6537DCFC-E02F-4226-B695-F5BE08CD12FE}" sibTransId="{0A8511D5-E8A7-46FE-B27D-B736C6924017}"/>
    <dgm:cxn modelId="{28E145ED-EEC7-42D8-AE2E-8FF294EB107F}" type="presOf" srcId="{7670C601-6AD9-4681-B53F-A61D1F729D43}" destId="{4215248A-DD6F-4E55-B511-AB68302DF709}" srcOrd="0" destOrd="0" presId="urn:microsoft.com/office/officeart/2005/8/layout/default"/>
    <dgm:cxn modelId="{83AAEDCD-4D9A-4E45-AAED-4E693A7E7FF1}" type="presParOf" srcId="{9C3B2CB5-DF26-4933-9C11-3F81611E505E}" destId="{3571816E-0A8D-47C6-A3C1-06C14E37FB4F}" srcOrd="0" destOrd="0" presId="urn:microsoft.com/office/officeart/2005/8/layout/default"/>
    <dgm:cxn modelId="{75CC0382-0916-450C-ACB0-BFB31BF63411}" type="presParOf" srcId="{9C3B2CB5-DF26-4933-9C11-3F81611E505E}" destId="{664A3557-D61B-43E9-84B2-CBF2F002297B}" srcOrd="1" destOrd="0" presId="urn:microsoft.com/office/officeart/2005/8/layout/default"/>
    <dgm:cxn modelId="{4ADA4C59-BD80-4C9F-BFD3-7DD899ED05CF}" type="presParOf" srcId="{9C3B2CB5-DF26-4933-9C11-3F81611E505E}" destId="{A0FA8E04-82CF-45C7-A1A2-AC906450605B}" srcOrd="2" destOrd="0" presId="urn:microsoft.com/office/officeart/2005/8/layout/default"/>
    <dgm:cxn modelId="{B2E12EF5-2838-42DC-B6E3-7883B348C7C9}" type="presParOf" srcId="{9C3B2CB5-DF26-4933-9C11-3F81611E505E}" destId="{4BF929C8-7887-419C-9900-61415B08F1BB}" srcOrd="3" destOrd="0" presId="urn:microsoft.com/office/officeart/2005/8/layout/default"/>
    <dgm:cxn modelId="{F35A6557-0583-4E0E-B451-14F453C9713D}" type="presParOf" srcId="{9C3B2CB5-DF26-4933-9C11-3F81611E505E}" destId="{4215248A-DD6F-4E55-B511-AB68302DF709}" srcOrd="4" destOrd="0" presId="urn:microsoft.com/office/officeart/2005/8/layout/default"/>
    <dgm:cxn modelId="{910F1002-A0D0-48B0-922B-8AE24C619F4A}" type="presParOf" srcId="{9C3B2CB5-DF26-4933-9C11-3F81611E505E}" destId="{B932E374-2018-4FEA-A847-7EF5FD0C3956}" srcOrd="5" destOrd="0" presId="urn:microsoft.com/office/officeart/2005/8/layout/default"/>
    <dgm:cxn modelId="{13F82E2B-ED0D-410D-B865-62E01BAC0660}" type="presParOf" srcId="{9C3B2CB5-DF26-4933-9C11-3F81611E505E}" destId="{8C3375B8-1BF6-4D3F-A36F-3D4F42CADE55}" srcOrd="6" destOrd="0" presId="urn:microsoft.com/office/officeart/2005/8/layout/default"/>
    <dgm:cxn modelId="{05B639A2-03F6-4075-81ED-844BD0174C42}" type="presParOf" srcId="{9C3B2CB5-DF26-4933-9C11-3F81611E505E}" destId="{ECADA585-F1C6-4687-B7F1-5AE47DD4EA8C}" srcOrd="7" destOrd="0" presId="urn:microsoft.com/office/officeart/2005/8/layout/default"/>
    <dgm:cxn modelId="{C2D3F6DD-24F3-4497-A22C-19AC01DFF784}" type="presParOf" srcId="{9C3B2CB5-DF26-4933-9C11-3F81611E505E}" destId="{3C91761E-8881-47F2-AC0F-FE4B1032598E}" srcOrd="8" destOrd="0" presId="urn:microsoft.com/office/officeart/2005/8/layout/default"/>
    <dgm:cxn modelId="{EC29DA5A-FA3C-4327-8B90-7A50267E56B9}" type="presParOf" srcId="{9C3B2CB5-DF26-4933-9C11-3F81611E505E}" destId="{E2413FF4-F860-49B9-B6A6-2B6DB5D8CE8B}" srcOrd="9" destOrd="0" presId="urn:microsoft.com/office/officeart/2005/8/layout/default"/>
    <dgm:cxn modelId="{C498C741-92F2-465E-9D00-8F9BC5A94EBE}" type="presParOf" srcId="{9C3B2CB5-DF26-4933-9C11-3F81611E505E}" destId="{E8D78DE0-52AA-4725-8DC9-0332779A9D8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 Principle behind life</a:t>
          </a:r>
          <a:endParaRPr lang="en-US" sz="2200" kern="120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EDAA1-E6DB-48FD-BEEB-4442EE933304}">
      <dsp:nvSpPr>
        <dsp:cNvPr id="0" name=""/>
        <dsp:cNvSpPr/>
      </dsp:nvSpPr>
      <dsp:spPr>
        <a:xfrm>
          <a:off x="0" y="665823"/>
          <a:ext cx="2218134" cy="1408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861FE-6075-4C73-AADB-A921FE9752A8}">
      <dsp:nvSpPr>
        <dsp:cNvPr id="0" name=""/>
        <dsp:cNvSpPr/>
      </dsp:nvSpPr>
      <dsp:spPr>
        <a:xfrm>
          <a:off x="246459" y="899959"/>
          <a:ext cx="2218134" cy="14085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 plug-n-play filter</a:t>
          </a:r>
          <a:endParaRPr lang="en-US" sz="1700" kern="1200"/>
        </a:p>
      </dsp:txBody>
      <dsp:txXfrm>
        <a:off x="287713" y="941213"/>
        <a:ext cx="2135626" cy="1326007"/>
      </dsp:txXfrm>
    </dsp:sp>
    <dsp:sp modelId="{61B2F814-108D-495F-BB7D-59E416954454}">
      <dsp:nvSpPr>
        <dsp:cNvPr id="0" name=""/>
        <dsp:cNvSpPr/>
      </dsp:nvSpPr>
      <dsp:spPr>
        <a:xfrm>
          <a:off x="2711053" y="665823"/>
          <a:ext cx="2218134" cy="1408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DE59C-6E83-40F1-AC62-DFBF0F5DC722}">
      <dsp:nvSpPr>
        <dsp:cNvPr id="0" name=""/>
        <dsp:cNvSpPr/>
      </dsp:nvSpPr>
      <dsp:spPr>
        <a:xfrm>
          <a:off x="2957512" y="899959"/>
          <a:ext cx="2218134" cy="14085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Degrades organophosphates (used as pesticides) by using a broad-spectrum enzyme</a:t>
          </a:r>
          <a:endParaRPr lang="en-US" sz="1700" kern="1200"/>
        </a:p>
      </dsp:txBody>
      <dsp:txXfrm>
        <a:off x="2998766" y="941213"/>
        <a:ext cx="2135626" cy="1326007"/>
      </dsp:txXfrm>
    </dsp:sp>
    <dsp:sp modelId="{FD5BA434-CC71-4B5E-AAA6-777C732D7C0C}">
      <dsp:nvSpPr>
        <dsp:cNvPr id="0" name=""/>
        <dsp:cNvSpPr/>
      </dsp:nvSpPr>
      <dsp:spPr>
        <a:xfrm>
          <a:off x="5422106" y="665823"/>
          <a:ext cx="2218134" cy="14085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D3A9C-2C90-4C44-9426-724ED339D746}">
      <dsp:nvSpPr>
        <dsp:cNvPr id="0" name=""/>
        <dsp:cNvSpPr/>
      </dsp:nvSpPr>
      <dsp:spPr>
        <a:xfrm>
          <a:off x="5668565" y="899959"/>
          <a:ext cx="2218134" cy="14085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Can be used for other similar bioremediation strategies with minimal modifications</a:t>
          </a:r>
          <a:endParaRPr lang="en-US" sz="1700" kern="1200"/>
        </a:p>
      </dsp:txBody>
      <dsp:txXfrm>
        <a:off x="5709819" y="941213"/>
        <a:ext cx="2135626" cy="132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Principle behind life</a:t>
          </a:r>
          <a:endParaRPr lang="en-US" sz="2200" kern="1200" dirty="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Principle behind life</a:t>
          </a:r>
          <a:endParaRPr lang="en-US" sz="2200" kern="1200" dirty="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Principle behind life</a:t>
          </a:r>
          <a:endParaRPr lang="en-US" sz="2200" kern="1200" dirty="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AAD31-78EE-4C9F-813A-17D70D0E04AE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5F0F2-2F77-4AE0-9A6A-A95C31E41E0A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D5C01F-0EEA-4036-AD00-9DC9D6187D7E}">
      <dsp:nvSpPr>
        <dsp:cNvPr id="0" name=""/>
        <dsp:cNvSpPr/>
      </dsp:nvSpPr>
      <dsp:spPr>
        <a:xfrm>
          <a:off x="1696943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Milkshake"/>
              <a:cs typeface="Times New Roman" panose="02020603050405020304" pitchFamily="18" charset="0"/>
            </a:rPr>
            <a:t>Products of your design produced</a:t>
          </a:r>
        </a:p>
      </dsp:txBody>
      <dsp:txXfrm>
        <a:off x="1696943" y="3276600"/>
        <a:ext cx="3048000" cy="762000"/>
      </dsp:txXfrm>
    </dsp:sp>
    <dsp:sp modelId="{BFCBC636-6F21-45EF-A9C3-302E80824094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rgbClr val="FF0000"/>
              </a:solidFill>
              <a:latin typeface="Milkshake"/>
              <a:cs typeface="Times New Roman" panose="02020603050405020304" pitchFamily="18" charset="0"/>
            </a:rPr>
            <a:t>Information on Production</a:t>
          </a:r>
        </a:p>
      </dsp:txBody>
      <dsp:txXfrm>
        <a:off x="2763268" y="1558292"/>
        <a:ext cx="808224" cy="808224"/>
      </dsp:txXfrm>
    </dsp:sp>
    <dsp:sp modelId="{1562CCDC-AA52-429E-A70B-01E2128FC425}">
      <dsp:nvSpPr>
        <dsp:cNvPr id="0" name=""/>
        <dsp:cNvSpPr/>
      </dsp:nvSpPr>
      <dsp:spPr>
        <a:xfrm>
          <a:off x="1723496" y="533399"/>
          <a:ext cx="1300516" cy="1143000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accent6">
                  <a:lumMod val="50000"/>
                </a:schemeClr>
              </a:solidFill>
              <a:latin typeface="Milkshake"/>
              <a:cs typeface="Times New Roman" panose="02020603050405020304" pitchFamily="18" charset="0"/>
            </a:rPr>
            <a:t>Information on Design</a:t>
          </a:r>
        </a:p>
      </dsp:txBody>
      <dsp:txXfrm>
        <a:off x="1913952" y="700787"/>
        <a:ext cx="919604" cy="808224"/>
      </dsp:txXfrm>
    </dsp:sp>
    <dsp:sp modelId="{14122C15-31C6-4DC3-A5F7-C90E15FC6AFE}">
      <dsp:nvSpPr>
        <dsp:cNvPr id="0" name=""/>
        <dsp:cNvSpPr/>
      </dsp:nvSpPr>
      <dsp:spPr>
        <a:xfrm>
          <a:off x="2945257" y="257047"/>
          <a:ext cx="1143000" cy="1143000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2"/>
              </a:solidFill>
              <a:latin typeface="Milkshake"/>
              <a:cs typeface="Times New Roman" panose="02020603050405020304" pitchFamily="18" charset="0"/>
            </a:rPr>
            <a:t>Building Blocks</a:t>
          </a:r>
        </a:p>
      </dsp:txBody>
      <dsp:txXfrm>
        <a:off x="3112645" y="424435"/>
        <a:ext cx="808224" cy="808224"/>
      </dsp:txXfrm>
    </dsp:sp>
    <dsp:sp modelId="{7E711C4E-AAA0-42F9-AD00-C952FB7F465F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A98B7-6F00-4598-B193-7E65F6F4801F}">
      <dsp:nvSpPr>
        <dsp:cNvPr id="0" name=""/>
        <dsp:cNvSpPr/>
      </dsp:nvSpPr>
      <dsp:spPr>
        <a:xfrm>
          <a:off x="2310" y="1068746"/>
          <a:ext cx="2815028" cy="11260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latin typeface="Algerian" panose="04020705040A02060702" pitchFamily="82" charset="0"/>
              <a:cs typeface="Amatic SC" panose="00000500000000000000" pitchFamily="2" charset="-79"/>
            </a:rPr>
            <a:t>DNA</a:t>
          </a:r>
        </a:p>
      </dsp:txBody>
      <dsp:txXfrm>
        <a:off x="565316" y="1068746"/>
        <a:ext cx="1689017" cy="1126011"/>
      </dsp:txXfrm>
    </dsp:sp>
    <dsp:sp modelId="{FBC6783A-4EB8-4AE4-94EF-D61F718455F7}">
      <dsp:nvSpPr>
        <dsp:cNvPr id="0" name=""/>
        <dsp:cNvSpPr/>
      </dsp:nvSpPr>
      <dsp:spPr>
        <a:xfrm>
          <a:off x="2535835" y="1078058"/>
          <a:ext cx="2815028" cy="11260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latin typeface="Algerian" panose="04020705040A02060702" pitchFamily="82" charset="0"/>
              <a:cs typeface="Amatic SC" panose="00000500000000000000" pitchFamily="2" charset="-79"/>
            </a:rPr>
            <a:t>RNA</a:t>
          </a:r>
        </a:p>
      </dsp:txBody>
      <dsp:txXfrm>
        <a:off x="3098841" y="1078058"/>
        <a:ext cx="1689017" cy="1126011"/>
      </dsp:txXfrm>
    </dsp:sp>
    <dsp:sp modelId="{BF748275-907E-47DA-97BE-748595110B97}">
      <dsp:nvSpPr>
        <dsp:cNvPr id="0" name=""/>
        <dsp:cNvSpPr/>
      </dsp:nvSpPr>
      <dsp:spPr>
        <a:xfrm>
          <a:off x="5071671" y="1078058"/>
          <a:ext cx="2815028" cy="11260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Algerian" panose="04020705040A02060702" pitchFamily="82" charset="0"/>
              <a:cs typeface="Amatic SC" panose="00000500000000000000" pitchFamily="2" charset="-79"/>
            </a:rPr>
            <a:t>Proteins</a:t>
          </a:r>
        </a:p>
      </dsp:txBody>
      <dsp:txXfrm>
        <a:off x="5634677" y="1078058"/>
        <a:ext cx="1689017" cy="11260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941E3-D078-4E0F-9FF4-8AEBD52CD9F1}">
      <dsp:nvSpPr>
        <dsp:cNvPr id="0" name=""/>
        <dsp:cNvSpPr/>
      </dsp:nvSpPr>
      <dsp:spPr>
        <a:xfrm>
          <a:off x="0" y="0"/>
          <a:ext cx="1645772" cy="42225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Make a genetic construct</a:t>
          </a:r>
        </a:p>
      </dsp:txBody>
      <dsp:txXfrm>
        <a:off x="0" y="1689031"/>
        <a:ext cx="1645772" cy="1689031"/>
      </dsp:txXfrm>
    </dsp:sp>
    <dsp:sp modelId="{CA3E70A2-2C46-4652-8B9B-C40FABDF655F}">
      <dsp:nvSpPr>
        <dsp:cNvPr id="0" name=""/>
        <dsp:cNvSpPr/>
      </dsp:nvSpPr>
      <dsp:spPr>
        <a:xfrm>
          <a:off x="121396" y="253354"/>
          <a:ext cx="1406118" cy="140611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D67B6-8D71-4E41-9AEE-0B8DC5372137}">
      <dsp:nvSpPr>
        <dsp:cNvPr id="0" name=""/>
        <dsp:cNvSpPr/>
      </dsp:nvSpPr>
      <dsp:spPr>
        <a:xfrm>
          <a:off x="1696715" y="0"/>
          <a:ext cx="1645772" cy="42225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Insert that into a plasmid</a:t>
          </a:r>
        </a:p>
      </dsp:txBody>
      <dsp:txXfrm>
        <a:off x="1696715" y="1689031"/>
        <a:ext cx="1645772" cy="1689031"/>
      </dsp:txXfrm>
    </dsp:sp>
    <dsp:sp modelId="{A9663874-2B59-400D-A3AC-38F858CC50F4}">
      <dsp:nvSpPr>
        <dsp:cNvPr id="0" name=""/>
        <dsp:cNvSpPr/>
      </dsp:nvSpPr>
      <dsp:spPr>
        <a:xfrm>
          <a:off x="1816541" y="253354"/>
          <a:ext cx="1406118" cy="140611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0" r="-30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0E1C6-E7AC-4A8F-A475-6C5B3B49442A}">
      <dsp:nvSpPr>
        <dsp:cNvPr id="0" name=""/>
        <dsp:cNvSpPr/>
      </dsp:nvSpPr>
      <dsp:spPr>
        <a:xfrm>
          <a:off x="3367173" y="0"/>
          <a:ext cx="1645772" cy="42225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Transform cells</a:t>
          </a:r>
        </a:p>
      </dsp:txBody>
      <dsp:txXfrm>
        <a:off x="3367173" y="1689031"/>
        <a:ext cx="1645772" cy="1689031"/>
      </dsp:txXfrm>
    </dsp:sp>
    <dsp:sp modelId="{38F8BEF3-36CC-4C43-A03A-133A92204C2C}">
      <dsp:nvSpPr>
        <dsp:cNvPr id="0" name=""/>
        <dsp:cNvSpPr/>
      </dsp:nvSpPr>
      <dsp:spPr>
        <a:xfrm>
          <a:off x="3511687" y="253354"/>
          <a:ext cx="1406118" cy="140611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44814-F32F-410A-9518-1171DCBCB06D}">
      <dsp:nvSpPr>
        <dsp:cNvPr id="0" name=""/>
        <dsp:cNvSpPr/>
      </dsp:nvSpPr>
      <dsp:spPr>
        <a:xfrm>
          <a:off x="5087005" y="0"/>
          <a:ext cx="1645772" cy="42225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matic SC" panose="00000500000000000000" pitchFamily="2" charset="-79"/>
            </a:rPr>
            <a:t>Collect proteins produced by cells </a:t>
          </a:r>
        </a:p>
      </dsp:txBody>
      <dsp:txXfrm>
        <a:off x="5087005" y="1689031"/>
        <a:ext cx="1645772" cy="1689031"/>
      </dsp:txXfrm>
    </dsp:sp>
    <dsp:sp modelId="{14607FA5-62D7-4C45-8A63-A43AE2FDC0A4}">
      <dsp:nvSpPr>
        <dsp:cNvPr id="0" name=""/>
        <dsp:cNvSpPr/>
      </dsp:nvSpPr>
      <dsp:spPr>
        <a:xfrm>
          <a:off x="5206832" y="253354"/>
          <a:ext cx="1406118" cy="1406118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0000" r="-10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F470B-9C5F-438C-A398-7D62DA47DE71}">
      <dsp:nvSpPr>
        <dsp:cNvPr id="0" name=""/>
        <dsp:cNvSpPr/>
      </dsp:nvSpPr>
      <dsp:spPr>
        <a:xfrm>
          <a:off x="269373" y="3378063"/>
          <a:ext cx="6195600" cy="633386"/>
        </a:xfrm>
        <a:prstGeom prst="rightArrow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Principle behind life</a:t>
          </a:r>
          <a:endParaRPr lang="en-US" sz="2200" kern="1200" dirty="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816E-0A8D-47C6-A3C1-06C14E37FB4F}">
      <dsp:nvSpPr>
        <dsp:cNvPr id="0" name=""/>
        <dsp:cNvSpPr/>
      </dsp:nvSpPr>
      <dsp:spPr>
        <a:xfrm>
          <a:off x="230508" y="1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What is life? Engineered products vs living organisms</a:t>
          </a:r>
          <a:endParaRPr lang="en-US" sz="2200" kern="1200"/>
        </a:p>
      </dsp:txBody>
      <dsp:txXfrm>
        <a:off x="230508" y="1159"/>
        <a:ext cx="2417141" cy="1450284"/>
      </dsp:txXfrm>
    </dsp:sp>
    <dsp:sp modelId="{A0FA8E04-82CF-45C7-A1A2-AC906450605B}">
      <dsp:nvSpPr>
        <dsp:cNvPr id="0" name=""/>
        <dsp:cNvSpPr/>
      </dsp:nvSpPr>
      <dsp:spPr>
        <a:xfrm>
          <a:off x="2889364" y="1159"/>
          <a:ext cx="2417141" cy="14502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Design Principle behind life</a:t>
          </a:r>
          <a:endParaRPr lang="en-US" sz="2200" kern="1200" dirty="0"/>
        </a:p>
      </dsp:txBody>
      <dsp:txXfrm>
        <a:off x="2889364" y="1159"/>
        <a:ext cx="2417141" cy="1450284"/>
      </dsp:txXfrm>
    </dsp:sp>
    <dsp:sp modelId="{4215248A-DD6F-4E55-B511-AB68302DF709}">
      <dsp:nvSpPr>
        <dsp:cNvPr id="0" name=""/>
        <dsp:cNvSpPr/>
      </dsp:nvSpPr>
      <dsp:spPr>
        <a:xfrm>
          <a:off x="5548220" y="1159"/>
          <a:ext cx="2417141" cy="14502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Construction of cells from basic biomolecules </a:t>
          </a:r>
          <a:endParaRPr lang="en-US" sz="2200" kern="1200"/>
        </a:p>
      </dsp:txBody>
      <dsp:txXfrm>
        <a:off x="5548220" y="1159"/>
        <a:ext cx="2417141" cy="1450284"/>
      </dsp:txXfrm>
    </dsp:sp>
    <dsp:sp modelId="{8C3375B8-1BF6-4D3F-A36F-3D4F42CADE55}">
      <dsp:nvSpPr>
        <dsp:cNvPr id="0" name=""/>
        <dsp:cNvSpPr/>
      </dsp:nvSpPr>
      <dsp:spPr>
        <a:xfrm>
          <a:off x="230508" y="1693159"/>
          <a:ext cx="2417141" cy="14502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Designing Cells to Obtain Desired Products </a:t>
          </a:r>
          <a:endParaRPr lang="en-US" sz="2200" kern="1200"/>
        </a:p>
      </dsp:txBody>
      <dsp:txXfrm>
        <a:off x="230508" y="1693159"/>
        <a:ext cx="2417141" cy="1450284"/>
      </dsp:txXfrm>
    </dsp:sp>
    <dsp:sp modelId="{3C91761E-8881-47F2-AC0F-FE4B1032598E}">
      <dsp:nvSpPr>
        <dsp:cNvPr id="0" name=""/>
        <dsp:cNvSpPr/>
      </dsp:nvSpPr>
      <dsp:spPr>
        <a:xfrm>
          <a:off x="2889364" y="1693159"/>
          <a:ext cx="2417141" cy="145028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Applications of Synthetic Biology in Real Life Problem Solving </a:t>
          </a:r>
          <a:endParaRPr lang="en-US" sz="2200" kern="1200"/>
        </a:p>
      </dsp:txBody>
      <dsp:txXfrm>
        <a:off x="2889364" y="1693159"/>
        <a:ext cx="2417141" cy="1450284"/>
      </dsp:txXfrm>
    </dsp:sp>
    <dsp:sp modelId="{E8D78DE0-52AA-4725-8DC9-0332779A9D87}">
      <dsp:nvSpPr>
        <dsp:cNvPr id="0" name=""/>
        <dsp:cNvSpPr/>
      </dsp:nvSpPr>
      <dsp:spPr>
        <a:xfrm>
          <a:off x="5548220" y="1693159"/>
          <a:ext cx="2417141" cy="1450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Our Project: CellOPHane</a:t>
          </a:r>
          <a:endParaRPr lang="en-US" sz="2200" kern="1200"/>
        </a:p>
      </dsp:txBody>
      <dsp:txXfrm>
        <a:off x="5548220" y="1693159"/>
        <a:ext cx="2417141" cy="1450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22668A-CC19-4115-93B0-45C97094678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998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adecbaa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adecbaa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ae4a368f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ae4a368f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ae4a368f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ae4a368f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689dc5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8689dc5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b3888596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b3888596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8689dc5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8689dc5b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b23e32ac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b23e32ac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832cfdd9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b832cfdd9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832cfdd9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b832cfdd9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832cfdd9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b832cfdd9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795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832cfdd9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b832cfdd9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832cfdd9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b832cfdd9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32cfdd9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b832cfdd9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330b358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c330b358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32cfdd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b832cfdd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832cfdd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b832cfdd9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32cfdd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b832cfdd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832cfdd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b832cfdd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1690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3861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063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47760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6913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498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2805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376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80881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5973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8169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0435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38853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41140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36484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1292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233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83014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12323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29025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88866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66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2757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FAA0-0B6C-FE45-A72F-6A8DD02D0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50A6D-1EDC-F840-916C-EC1CEA2A8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FA70B-387E-B047-AD50-486B91DA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512-B571-4BA9-8F42-7E86DCFEA168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2365-79C0-B846-93CA-41F27A3F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586B-6459-594F-A2CF-2ED3575B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1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5FF4-DF45-8349-BF6C-FE59C7F6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73A3-9BB9-2E40-BAFC-A472217F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14D5E-C9C9-B741-A6D0-8643539C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0F8B2-72E4-4A4E-997F-C48BA9BF6560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CE6CE-ECBB-E342-9478-F4B90F43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2F99A-313D-3741-B2C2-E5D09897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822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36CB-4D31-3646-831F-57591BE1A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C7E34-590E-E047-8ECD-EC1129D42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CA5E9-7E37-1B48-9554-A266F031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8780-45B0-475C-A5DD-4509EF6EEEAA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F35C0-8D8D-D747-AA11-BCFFF4E9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B9633-094D-694A-969F-A49CCA6E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80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EFA7-0245-9843-8B74-9BFEA45D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E3BC-BDF2-7147-8D51-10988DD1F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82145-87E9-2049-83F8-E47C589F6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8DAD-86B2-BB4E-8115-E2AC9E48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AC8CE-BBB0-4B1F-9384-E051C0B321C1}" type="datetime1">
              <a:rPr lang="en-GB" smtClean="0"/>
              <a:t>21/10/2021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03DAA-8DCE-C443-844B-C290CABAE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1CAA3-9295-C543-966B-8D2EB37D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67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291D-71EA-A841-9513-35D7CCDE1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6729-B2D3-7F4A-A2A5-F90DA58F0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1F432-9EC6-B440-B67D-4BC2E5194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C2143-5689-C849-BDFD-D09464F01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017B9-44E9-9243-BAF7-CA522CDE7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FD2F8-9CE4-954B-B798-3E0D2100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EB23-FDF9-45CD-9503-F423E7C5EC11}" type="datetime1">
              <a:rPr lang="en-GB" smtClean="0"/>
              <a:t>21/10/2021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CE244-992D-5F4D-8519-763A95BE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7CF26-620A-4849-87F1-183AB2F1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8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7AE2-BC71-4A42-9120-E6E1DCE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4D19B-4C2A-A643-A90A-F1DD0825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2557-0AB4-42BB-B640-7E1CAFEDB569}" type="datetime1">
              <a:rPr lang="en-GB" smtClean="0"/>
              <a:t>21/10/2021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3E62B-9193-5146-ACA8-9F03C7E3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4AD9A-AF08-2E49-8EB2-07B5554F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45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0D292-B2AE-B34A-85F3-E6606CFB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9DC4-EF35-4E07-81F6-5389FAE2FA6F}" type="datetime1">
              <a:rPr lang="en-GB" smtClean="0"/>
              <a:t>21/10/2021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89DF4-B17D-7441-8CA7-CD450D93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CC5A3-3783-D54A-A80F-9BB280FA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03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2F65-5607-A94B-8D0D-DC62431D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31C19-E848-0449-BD39-DA4D392A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623A7-DB3B-D048-8FB0-7EC1390C5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A2C55-2FBB-E14B-92C3-2021F9BD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0124-4C5F-40A5-BB4F-48B3DA918E03}" type="datetime1">
              <a:rPr lang="en-GB" smtClean="0"/>
              <a:t>21/10/2021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23516-1AC9-FF4A-AC68-AE935E84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68397-F4F1-1248-B3E7-AEA44314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3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42CE-8DD8-404A-BFDF-BC36ED05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603CB-2E5C-3043-B3E9-4D579C9074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B4939-A858-D54C-BE12-8FB358343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48BEF-8B41-0B4D-AEDE-75CC85BEF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5EB21-1902-44C7-9A18-2CD46283151B}" type="datetime1">
              <a:rPr lang="en-GB" smtClean="0"/>
              <a:t>21/10/2021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29EEC-7DD6-2D42-80EF-E2257787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B44A6-F8BC-DF4F-AA8C-79148293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80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B6BD-261D-F74D-A6C2-99E021DE4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DD09B-7731-AD4B-A5A8-6D4902A5D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C827-75CD-D142-A94D-E2390D7F3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40E3-6BD7-4408-A230-C92F1D0CF6D8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F5029-77C4-A647-81AB-91AB2B8D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036DB-0C15-0941-97FB-5BD767F0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84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1662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A2BFE-6943-3D4C-BB8E-9C2078E287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850A5-F064-4644-8D06-79B44975F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655C-6485-C947-A2C0-ADE381DA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42C2-1698-40BD-B1F1-A60586925836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5ABEF-70A8-E848-94E4-975CA573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597FF-ED08-6347-A4B1-FBA7E8B6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5584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7758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74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6715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914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71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95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9BEF1-62B2-D445-9BCD-85F518BF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057B7-B67D-1E49-A951-10983A929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B6F35-2BC6-B14A-8443-764D4760A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6F652-9624-463E-A114-CB60737016A7}" type="datetime1">
              <a:rPr lang="en-GB" smtClean="0"/>
              <a:t>21/10/2021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8D756-1325-EA4A-B65D-07729E087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3EE33-1B6F-BF41-90C8-E34AEC5F7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337B2-7CAB-2A4D-94B0-D0FA2B0B6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.png"/><Relationship Id="rId4" Type="http://schemas.openxmlformats.org/officeDocument/2006/relationships/hyperlink" Target="https://doi.org/10.1073/pnas.070764410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803C-0474-2D4E-8301-7455670EB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327" y="233922"/>
            <a:ext cx="4173729" cy="1241822"/>
          </a:xfrm>
          <a:ln>
            <a:noFill/>
          </a:ln>
          <a:effectLst>
            <a:glow>
              <a:schemeClr val="accent1">
                <a:lumMod val="60000"/>
                <a:lumOff val="40000"/>
                <a:alpha val="0"/>
              </a:schemeClr>
            </a:glow>
            <a:reflection endPos="0" dist="50800" dir="5400000" sy="-100000" algn="bl" rotWithShape="0"/>
          </a:effectLst>
        </p:spPr>
        <p:txBody>
          <a:bodyPr>
            <a:noAutofit/>
          </a:bodyPr>
          <a:lstStyle/>
          <a:p>
            <a:r>
              <a:rPr lang="en-US" sz="3300" dirty="0">
                <a:solidFill>
                  <a:schemeClr val="accent5">
                    <a:lumMod val="75000"/>
                  </a:schemeClr>
                </a:solidFill>
                <a:effectLst>
                  <a:glow>
                    <a:schemeClr val="accent2">
                      <a:lumMod val="50000"/>
                      <a:alpha val="78000"/>
                    </a:schemeClr>
                  </a:glow>
                </a:effectLst>
                <a:latin typeface="Nunito ExtraBold" pitchFamily="2" charset="0"/>
                <a:cs typeface="Calibri Light"/>
              </a:rPr>
              <a:t>Introduction to Synthetic Biology</a:t>
            </a:r>
            <a:endParaRPr lang="en-US" sz="3300" dirty="0">
              <a:solidFill>
                <a:srgbClr val="7030A0"/>
              </a:solidFill>
              <a:effectLst>
                <a:glow rad="50800">
                  <a:schemeClr val="accent1">
                    <a:lumMod val="60000"/>
                    <a:lumOff val="40000"/>
                    <a:alpha val="99000"/>
                  </a:schemeClr>
                </a:glow>
              </a:effectLst>
              <a:latin typeface="Nunito Light" pitchFamily="2" charset="0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620D4-C122-7447-8670-A5D8E9A5F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69808" y="1475744"/>
            <a:ext cx="6858000" cy="1241822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latin typeface="Milkshake" panose="02000505000000020003" pitchFamily="2" charset="0"/>
                <a:cs typeface="Calibri"/>
              </a:rPr>
              <a:t>by</a:t>
            </a:r>
            <a:endParaRPr lang="en-US" dirty="0">
              <a:latin typeface="Milkshake" panose="02000505000000020003" pitchFamily="2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Bahnschrift" panose="020B0502040204020203" pitchFamily="34" charset="0"/>
                <a:cs typeface="Calibri"/>
              </a:rPr>
              <a:t>Team iGEM IISc Bangalore</a:t>
            </a:r>
            <a:endParaRPr lang="en-US" b="1" dirty="0">
              <a:solidFill>
                <a:srgbClr val="C00000"/>
              </a:solidFill>
              <a:latin typeface="Bahnschrift" panose="020B0502040204020203" pitchFamily="34" charset="0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13F57D-2F77-4722-8CD6-6B4735FC5D3B}"/>
              </a:ext>
            </a:extLst>
          </p:cNvPr>
          <p:cNvGrpSpPr/>
          <p:nvPr/>
        </p:nvGrpSpPr>
        <p:grpSpPr>
          <a:xfrm>
            <a:off x="-88537" y="3428171"/>
            <a:ext cx="3277683" cy="1799024"/>
            <a:chOff x="8761494" y="-392483"/>
            <a:chExt cx="4006150" cy="21689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E926CB-BE0A-4D16-82B5-A7BC5005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689" y="-176205"/>
              <a:ext cx="2638955" cy="1865624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03729D5A-6E7A-48E1-A46F-F995828B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8515" y1="56530" x2="19678" y2="58587"/>
                          <a14:foregroundMark x1="17800" y1="50626" x2="18066" y2="49911"/>
                          <a14:foregroundMark x1="52326" y1="49374" x2="52504" y2="57424"/>
                          <a14:foregroundMark x1="17352" y1="48837" x2="17352" y2="48837"/>
                          <a14:foregroundMark x1="17889" y1="47943" x2="17889" y2="47943"/>
                          <a14:foregroundMark x1="18873" y1="46959" x2="18873" y2="46959"/>
                          <a14:foregroundMark x1="16726" y1="50179" x2="16726" y2="50179"/>
                          <a14:foregroundMark x1="17352" y1="50000" x2="17352" y2="50000"/>
                          <a14:backgroundMark x1="19410" y1="49374" x2="19410" y2="49374"/>
                          <a14:backgroundMark x1="18247" y1="49374" x2="18247" y2="49374"/>
                          <a14:backgroundMark x1="18068" y1="48658" x2="18068" y2="48658"/>
                          <a14:backgroundMark x1="18962" y1="48658" x2="18962" y2="48658"/>
                          <a14:backgroundMark x1="18784" y1="49374" x2="18515" y2="49195"/>
                          <a14:backgroundMark x1="18515" y1="48837" x2="18515" y2="48211"/>
                          <a14:backgroundMark x1="18515" y1="49195" x2="18515" y2="48837"/>
                          <a14:backgroundMark x1="18784" y1="48479" x2="18784" y2="48479"/>
                          <a14:backgroundMark x1="18515" y1="48479" x2="18515" y2="48479"/>
                          <a14:backgroundMark x1="18515" y1="49911" x2="18515" y2="49911"/>
                          <a14:backgroundMark x1="18515" y1="49374" x2="18515" y2="49374"/>
                          <a14:backgroundMark x1="15206" y1="10912" x2="22719" y2="15116"/>
                          <a14:backgroundMark x1="22719" y1="15116" x2="22719" y2="15116"/>
                          <a14:backgroundMark x1="18247" y1="48479" x2="18962" y2="48479"/>
                          <a14:backgroundMark x1="16816" y1="49821" x2="17263" y2="499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494" y="-392483"/>
              <a:ext cx="2168986" cy="2168986"/>
            </a:xfrm>
            <a:prstGeom prst="rect">
              <a:avLst/>
            </a:prstGeom>
          </p:spPr>
        </p:pic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76F70CB-C2A6-4FF7-96D2-FCD7E6225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4" b="94705" l="9984" r="89976">
                        <a14:foregroundMark x1="24454" y1="19725" x2="25546" y2="20251"/>
                        <a14:foregroundMark x1="22595" y1="21382" x2="23120" y2="21746"/>
                        <a14:foregroundMark x1="20736" y1="19159" x2="20736" y2="19159"/>
                        <a14:foregroundMark x1="28496" y1="13783" x2="30194" y2="16370"/>
                        <a14:foregroundMark x1="34600" y1="14511" x2="34438" y2="13420"/>
                        <a14:foregroundMark x1="44058" y1="11358" x2="44058" y2="11358"/>
                        <a14:foregroundMark x1="46483" y1="10631" x2="46483" y2="10631"/>
                        <a14:foregroundMark x1="50162" y1="10267" x2="50162" y2="10267"/>
                        <a14:foregroundMark x1="54082" y1="10833" x2="54082" y2="10833"/>
                        <a14:foregroundMark x1="63137" y1="12490" x2="63137" y2="12490"/>
                        <a14:foregroundMark x1="66855" y1="12126" x2="66855" y2="12126"/>
                        <a14:foregroundMark x1="73525" y1="16572" x2="73525" y2="16572"/>
                        <a14:foregroundMark x1="76475" y1="20089" x2="76475" y2="20089"/>
                        <a14:foregroundMark x1="17785" y1="81205" x2="17785" y2="81205"/>
                        <a14:foregroundMark x1="19240" y1="79143" x2="24980" y2="79507"/>
                        <a14:foregroundMark x1="25546" y1="86742" x2="27567" y2="88399"/>
                        <a14:foregroundMark x1="31083" y1="88238" x2="30922" y2="90986"/>
                        <a14:foregroundMark x1="36095" y1="87470" x2="34600" y2="92118"/>
                        <a14:foregroundMark x1="38682" y1="91390" x2="40474" y2="90097"/>
                        <a14:foregroundMark x1="44624" y1="94705" x2="45352" y2="89693"/>
                        <a14:foregroundMark x1="68421" y1="86724" x2="71665" y2="88399"/>
                        <a14:foregroundMark x1="66653" y1="85812" x2="68147" y2="86583"/>
                        <a14:foregroundMark x1="74050" y1="86944" x2="72757" y2="84721"/>
                        <a14:foregroundMark x1="78496" y1="80437" x2="84074" y2="79507"/>
                        <a14:backgroundMark x1="26839" y1="86378" x2="26839" y2="86378"/>
                        <a14:backgroundMark x1="41108" y1="90097" x2="41108" y2="90097"/>
                        <a14:backgroundMark x1="78860" y1="78052" x2="78860" y2="78052"/>
                        <a14:backgroundMark x1="51293" y1="90461" x2="51293" y2="90461"/>
                        <a14:backgroundMark x1="68876" y1="89329" x2="68876" y2="89329"/>
                        <a14:backgroundMark x1="68513" y1="86378" x2="68513" y2="86378"/>
                        <a14:backgroundMark x1="41108" y1="89895" x2="42037" y2="89329"/>
                        <a14:backgroundMark x1="68149" y1="86580" x2="68513" y2="86580"/>
                        <a14:backgroundMark x1="67583" y1="14511" x2="67381" y2="14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18" y="3316883"/>
            <a:ext cx="1838082" cy="1838082"/>
          </a:xfrm>
          <a:prstGeom prst="rect">
            <a:avLst/>
          </a:prstGeom>
          <a:effectLst>
            <a:glow rad="63500">
              <a:schemeClr val="tx1">
                <a:alpha val="22000"/>
              </a:schemeClr>
            </a:glo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D1EB1-1F4E-4D64-8226-50F65C54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B50337B2-7CAB-2A4D-94B0-D0FA2B0B68FE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77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title"/>
          </p:nvPr>
        </p:nvSpPr>
        <p:spPr>
          <a:xfrm>
            <a:off x="311700" y="93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800" dirty="0">
                <a:solidFill>
                  <a:srgbClr val="FF0000"/>
                </a:solidFill>
                <a:latin typeface="Amasis MT Pro Black" panose="02040A04050005020304" pitchFamily="18" charset="0"/>
              </a:rPr>
              <a:t>Design? Customise? </a:t>
            </a:r>
            <a:endParaRPr sz="38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13" name="Google Shape;213;p44"/>
          <p:cNvSpPr txBox="1"/>
          <p:nvPr/>
        </p:nvSpPr>
        <p:spPr>
          <a:xfrm>
            <a:off x="0" y="953550"/>
            <a:ext cx="9144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10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The radio is fundamentally a very complex electric circuit. What is it made of?</a:t>
            </a:r>
            <a:endParaRPr sz="2100" b="1" dirty="0">
              <a:solidFill>
                <a:srgbClr val="0070C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214" name="Google Shape;214;p44"/>
          <p:cNvSpPr txBox="1"/>
          <p:nvPr/>
        </p:nvSpPr>
        <p:spPr>
          <a:xfrm>
            <a:off x="315087" y="2030031"/>
            <a:ext cx="1596038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CC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Bulb</a:t>
            </a:r>
            <a:endParaRPr sz="2000" b="1" dirty="0">
              <a:solidFill>
                <a:srgbClr val="FF66CC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CC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Wire</a:t>
            </a:r>
            <a:endParaRPr sz="2000" b="1" dirty="0">
              <a:solidFill>
                <a:srgbClr val="FF66CC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CC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Battery</a:t>
            </a:r>
            <a:endParaRPr sz="2000" b="1" dirty="0">
              <a:solidFill>
                <a:srgbClr val="FF66CC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FF66CC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Switch</a:t>
            </a:r>
            <a:endParaRPr sz="2000" b="1" dirty="0">
              <a:solidFill>
                <a:srgbClr val="FF66CC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215" name="Google Shape;215;p44"/>
          <p:cNvSpPr txBox="1"/>
          <p:nvPr/>
        </p:nvSpPr>
        <p:spPr>
          <a:xfrm>
            <a:off x="0" y="1486950"/>
            <a:ext cx="9144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200" b="1" dirty="0">
                <a:solidFill>
                  <a:srgbClr val="00B050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Can you think of a simpler system? How would you build one?</a:t>
            </a:r>
            <a:endParaRPr sz="2200" b="1" dirty="0">
              <a:solidFill>
                <a:srgbClr val="00B050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216" name="Google Shape;216;p44"/>
          <p:cNvSpPr txBox="1"/>
          <p:nvPr/>
        </p:nvSpPr>
        <p:spPr>
          <a:xfrm>
            <a:off x="311700" y="3530223"/>
            <a:ext cx="1803206" cy="942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4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Resistor</a:t>
            </a:r>
            <a:endParaRPr sz="2000" b="1" dirty="0">
              <a:solidFill>
                <a:schemeClr val="accent4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4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Diode</a:t>
            </a:r>
            <a:endParaRPr sz="2000" b="1" dirty="0">
              <a:solidFill>
                <a:schemeClr val="accent4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600" y="2037275"/>
            <a:ext cx="1687250" cy="28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800" y="2297300"/>
            <a:ext cx="2579950" cy="18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700" y="2297300"/>
            <a:ext cx="2579950" cy="187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4"/>
          <p:cNvSpPr txBox="1"/>
          <p:nvPr/>
        </p:nvSpPr>
        <p:spPr>
          <a:xfrm>
            <a:off x="309447" y="4312509"/>
            <a:ext cx="1634407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4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Rheostat</a:t>
            </a:r>
            <a:endParaRPr sz="2000" b="1" dirty="0">
              <a:solidFill>
                <a:schemeClr val="accent4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title"/>
          </p:nvPr>
        </p:nvSpPr>
        <p:spPr>
          <a:xfrm>
            <a:off x="311700" y="-390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800" dirty="0">
                <a:solidFill>
                  <a:srgbClr val="FF0000"/>
                </a:solidFill>
                <a:latin typeface="Amasis MT Pro Black" panose="02040A04050005020304" pitchFamily="18" charset="0"/>
              </a:rPr>
              <a:t>Designing and Customising Cells!</a:t>
            </a:r>
            <a:endParaRPr sz="38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26" name="Google Shape;226;p45"/>
          <p:cNvSpPr txBox="1"/>
          <p:nvPr/>
        </p:nvSpPr>
        <p:spPr>
          <a:xfrm>
            <a:off x="476800" y="621100"/>
            <a:ext cx="50961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65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Like a complex circuit can be designed by </a:t>
            </a:r>
            <a:r>
              <a:rPr lang="en-GB" sz="2650" b="1" dirty="0">
                <a:solidFill>
                  <a:srgbClr val="FF66CC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putting together its components</a:t>
            </a:r>
            <a:r>
              <a:rPr lang="en-GB" sz="265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, and customised by</a:t>
            </a:r>
            <a:r>
              <a:rPr lang="en-GB" sz="2650" b="1" dirty="0">
                <a:solidFill>
                  <a:srgbClr val="98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650" b="1" dirty="0">
                <a:solidFill>
                  <a:srgbClr val="FF66CC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Changing them</a:t>
            </a:r>
            <a:r>
              <a:rPr lang="en-GB" sz="265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, so can </a:t>
            </a:r>
            <a:r>
              <a:rPr lang="en-GB" sz="2650" b="1" dirty="0">
                <a:solidFill>
                  <a:srgbClr val="00B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living organisms</a:t>
            </a:r>
            <a:r>
              <a:rPr lang="en-GB" sz="2650" b="1" dirty="0">
                <a:solidFill>
                  <a:srgbClr val="0070C0"/>
                </a:solidFill>
                <a:highlight>
                  <a:srgbClr val="FFFFFF"/>
                </a:highlight>
                <a:latin typeface="Amatic SC"/>
                <a:ea typeface="Amatic SC"/>
                <a:cs typeface="Amatic SC"/>
                <a:sym typeface="Amatic SC"/>
              </a:rPr>
              <a:t>!</a:t>
            </a:r>
            <a:endParaRPr sz="2650" b="1" dirty="0">
              <a:solidFill>
                <a:srgbClr val="0070C0"/>
              </a:solidFill>
              <a:highlight>
                <a:srgbClr val="FFFFFF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7" name="Google Shape;227;p45"/>
          <p:cNvSpPr txBox="1"/>
          <p:nvPr/>
        </p:nvSpPr>
        <p:spPr>
          <a:xfrm>
            <a:off x="460775" y="3029151"/>
            <a:ext cx="493975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000"/>
            </a:pPr>
            <a:r>
              <a:rPr lang="en-GB" sz="2750" b="1" dirty="0">
                <a:solidFill>
                  <a:srgbClr val="404040"/>
                </a:solidFill>
                <a:highlight>
                  <a:srgbClr val="FFFFFF"/>
                </a:highlight>
                <a:latin typeface="Ink Free" panose="03080402000500000000" pitchFamily="66" charset="0"/>
                <a:ea typeface="Amatic SC"/>
                <a:cs typeface="Arial" panose="020B0604020202020204" pitchFamily="34" charset="0"/>
                <a:sym typeface="Amatic SC"/>
              </a:rPr>
              <a:t>So, what are the components of living systems? </a:t>
            </a:r>
            <a:endParaRPr sz="2750" b="1" dirty="0">
              <a:solidFill>
                <a:srgbClr val="404040"/>
              </a:solidFill>
              <a:highlight>
                <a:srgbClr val="FFFFFF"/>
              </a:highlight>
              <a:latin typeface="Ink Free" panose="03080402000500000000" pitchFamily="66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228" name="Google Shape;228;p45"/>
          <p:cNvSpPr txBox="1"/>
          <p:nvPr/>
        </p:nvSpPr>
        <p:spPr>
          <a:xfrm>
            <a:off x="402615" y="4004272"/>
            <a:ext cx="5844152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850" b="1" dirty="0">
                <a:solidFill>
                  <a:schemeClr val="accent2"/>
                </a:solidFill>
                <a:highlight>
                  <a:srgbClr val="FFFFFF"/>
                </a:highlight>
                <a:latin typeface="HP Simplified Hans" panose="020B0500000000000000" pitchFamily="34" charset="-122"/>
                <a:ea typeface="HP Simplified Hans" panose="020B0500000000000000" pitchFamily="34" charset="-122"/>
                <a:cs typeface="Amatic SC"/>
                <a:sym typeface="Amatic SC"/>
              </a:rPr>
              <a:t>What are the components of cells? </a:t>
            </a:r>
            <a:endParaRPr sz="2850" b="1" dirty="0">
              <a:solidFill>
                <a:schemeClr val="accent2"/>
              </a:solidFill>
              <a:highlight>
                <a:srgbClr val="FFFFFF"/>
              </a:highlight>
              <a:latin typeface="HP Simplified Hans" panose="020B0500000000000000" pitchFamily="34" charset="-122"/>
              <a:ea typeface="HP Simplified Hans" panose="020B0500000000000000" pitchFamily="34" charset="-122"/>
              <a:cs typeface="Amatic SC"/>
              <a:sym typeface="Amatic SC"/>
            </a:endParaRPr>
          </a:p>
        </p:txBody>
      </p:sp>
      <p:pic>
        <p:nvPicPr>
          <p:cNvPr id="229" name="Google Shape;229;p45"/>
          <p:cNvPicPr preferRelativeResize="0"/>
          <p:nvPr/>
        </p:nvPicPr>
        <p:blipFill rotWithShape="1">
          <a:blip r:embed="rId3">
            <a:alphaModFix/>
          </a:blip>
          <a:srcRect l="16016" t="11862" r="49442" b="19961"/>
          <a:stretch/>
        </p:blipFill>
        <p:spPr>
          <a:xfrm>
            <a:off x="5884985" y="967250"/>
            <a:ext cx="3090713" cy="363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8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8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711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/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DD599E8-41CB-4439-A0F0-BDE13904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7" y="112723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ACCDE-9DAF-496B-8C1B-399ED6898175}"/>
              </a:ext>
            </a:extLst>
          </p:cNvPr>
          <p:cNvSpPr txBox="1"/>
          <p:nvPr/>
        </p:nvSpPr>
        <p:spPr>
          <a:xfrm>
            <a:off x="5935745" y="1584065"/>
            <a:ext cx="2625970" cy="1510458"/>
          </a:xfrm>
          <a:prstGeom prst="rect">
            <a:avLst/>
          </a:prstGeom>
          <a:noFill/>
          <a:ln w="57150">
            <a:solidFill>
              <a:srgbClr val="CC440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8F9AE82-A4B2-4104-800B-DA0D3E233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8256" y="1169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84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title"/>
          </p:nvPr>
        </p:nvSpPr>
        <p:spPr>
          <a:xfrm>
            <a:off x="220776" y="207362"/>
            <a:ext cx="8702448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WHAT IS A TYPICAL (“NATURAL”) CELL MADE OF?</a:t>
            </a:r>
            <a:endParaRPr sz="3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1384463" cy="138446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/>
          <p:nvPr/>
        </p:nvSpPr>
        <p:spPr>
          <a:xfrm>
            <a:off x="1913400" y="1702050"/>
            <a:ext cx="683700" cy="4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325" y="1216025"/>
            <a:ext cx="1324252" cy="132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6"/>
          <p:cNvSpPr/>
          <p:nvPr/>
        </p:nvSpPr>
        <p:spPr>
          <a:xfrm>
            <a:off x="5416275" y="1702050"/>
            <a:ext cx="683700" cy="4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6"/>
          <p:cNvSpPr/>
          <p:nvPr/>
        </p:nvSpPr>
        <p:spPr>
          <a:xfrm>
            <a:off x="4674600" y="1704250"/>
            <a:ext cx="683700" cy="452400"/>
          </a:xfrm>
          <a:prstGeom prst="flowChartOnlineStorage">
            <a:avLst/>
          </a:prstGeom>
          <a:solidFill>
            <a:srgbClr val="C723C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6"/>
          <p:cNvSpPr/>
          <p:nvPr/>
        </p:nvSpPr>
        <p:spPr>
          <a:xfrm>
            <a:off x="6234150" y="1704250"/>
            <a:ext cx="683700" cy="452400"/>
          </a:xfrm>
          <a:prstGeom prst="flowChartOnlineStorage">
            <a:avLst/>
          </a:prstGeom>
          <a:solidFill>
            <a:srgbClr val="C723C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6"/>
          <p:cNvSpPr/>
          <p:nvPr/>
        </p:nvSpPr>
        <p:spPr>
          <a:xfrm>
            <a:off x="6875750" y="1704250"/>
            <a:ext cx="683700" cy="452400"/>
          </a:xfrm>
          <a:prstGeom prst="flowChartOnlineStorage">
            <a:avLst/>
          </a:prstGeom>
          <a:solidFill>
            <a:srgbClr val="C723C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6"/>
          <p:cNvSpPr/>
          <p:nvPr/>
        </p:nvSpPr>
        <p:spPr>
          <a:xfrm>
            <a:off x="7517375" y="1704250"/>
            <a:ext cx="683700" cy="452400"/>
          </a:xfrm>
          <a:prstGeom prst="flowChartOnlineStorage">
            <a:avLst/>
          </a:prstGeom>
          <a:solidFill>
            <a:srgbClr val="C723C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6"/>
          <p:cNvSpPr/>
          <p:nvPr/>
        </p:nvSpPr>
        <p:spPr>
          <a:xfrm rot="5400000">
            <a:off x="7349150" y="2614750"/>
            <a:ext cx="498900" cy="4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6"/>
          <p:cNvSpPr txBox="1"/>
          <p:nvPr/>
        </p:nvSpPr>
        <p:spPr>
          <a:xfrm>
            <a:off x="581300" y="2536627"/>
            <a:ext cx="1235650" cy="65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650" b="1" dirty="0">
                <a:solidFill>
                  <a:srgbClr val="E12D0E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Atom</a:t>
            </a:r>
            <a:endParaRPr dirty="0">
              <a:solidFill>
                <a:srgbClr val="E12D0E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6351850" y="2048432"/>
            <a:ext cx="3276775" cy="86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C723C7"/>
                </a:solidFill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Large molecule</a:t>
            </a:r>
            <a:endParaRPr dirty="0">
              <a:solidFill>
                <a:srgbClr val="C723C7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723C7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375" y="3158650"/>
            <a:ext cx="1370301" cy="137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/>
          <p:nvPr/>
        </p:nvSpPr>
        <p:spPr>
          <a:xfrm>
            <a:off x="4077925" y="1685338"/>
            <a:ext cx="504900" cy="4989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8148600" y="1708600"/>
            <a:ext cx="683700" cy="452400"/>
          </a:xfrm>
          <a:prstGeom prst="flowChartOnlineStorage">
            <a:avLst/>
          </a:prstGeom>
          <a:solidFill>
            <a:srgbClr val="C723C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6"/>
          <p:cNvSpPr txBox="1"/>
          <p:nvPr/>
        </p:nvSpPr>
        <p:spPr>
          <a:xfrm>
            <a:off x="6745295" y="4425622"/>
            <a:ext cx="2676174" cy="65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CC4402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Cell organelle</a:t>
            </a:r>
            <a:endParaRPr dirty="0">
              <a:solidFill>
                <a:srgbClr val="CC4402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252" name="Google Shape;252;p46"/>
          <p:cNvSpPr/>
          <p:nvPr/>
        </p:nvSpPr>
        <p:spPr>
          <a:xfrm rot="10800000">
            <a:off x="6061595" y="3617596"/>
            <a:ext cx="683700" cy="4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4374600" y="4450254"/>
            <a:ext cx="983700" cy="65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D0DC55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Cell</a:t>
            </a:r>
            <a:endParaRPr dirty="0">
              <a:solidFill>
                <a:srgbClr val="D0DC55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254" name="Google Shape;254;p46"/>
          <p:cNvSpPr txBox="1"/>
          <p:nvPr/>
        </p:nvSpPr>
        <p:spPr>
          <a:xfrm>
            <a:off x="8837" y="3399775"/>
            <a:ext cx="4365763" cy="159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dirty="0">
                <a:solidFill>
                  <a:srgbClr val="0070C0"/>
                </a:solidFill>
                <a:highlight>
                  <a:schemeClr val="lt1"/>
                </a:highlight>
                <a:latin typeface="Sagona Book" panose="0202050305050502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matic SC"/>
              </a:rPr>
              <a:t>Effectively, the answer is…</a:t>
            </a:r>
            <a:endParaRPr sz="2650" dirty="0">
              <a:solidFill>
                <a:srgbClr val="0070C0"/>
              </a:solidFill>
              <a:highlight>
                <a:schemeClr val="lt1"/>
              </a:highlight>
              <a:latin typeface="Sagona Book" panose="02020503050505020204" pitchFamily="18" charset="0"/>
              <a:ea typeface="Cambria" panose="02040503050406030204" pitchFamily="18" charset="0"/>
              <a:cs typeface="Times New Roman" panose="02020603050405020304" pitchFamily="18" charset="0"/>
              <a:sym typeface="Amatic S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0070C0"/>
                </a:solidFill>
                <a:highlight>
                  <a:schemeClr val="lt1"/>
                </a:highlight>
                <a:latin typeface="Sagona Book" panose="0202050305050502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matic SC"/>
              </a:rPr>
              <a:t>BIOMOLECULES!!!</a:t>
            </a:r>
            <a:endParaRPr sz="2650" b="1" dirty="0">
              <a:solidFill>
                <a:srgbClr val="0070C0"/>
              </a:solidFill>
              <a:highlight>
                <a:schemeClr val="lt1"/>
              </a:highlight>
              <a:latin typeface="Sagona Book" panose="02020503050505020204" pitchFamily="18" charset="0"/>
              <a:ea typeface="Cambria" panose="02040503050406030204" pitchFamily="18" charset="0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245" name="Google Shape;245;p46"/>
          <p:cNvSpPr txBox="1"/>
          <p:nvPr/>
        </p:nvSpPr>
        <p:spPr>
          <a:xfrm>
            <a:off x="2695543" y="2387374"/>
            <a:ext cx="1949557" cy="133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D73283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Small molecule</a:t>
            </a:r>
            <a:endParaRPr dirty="0">
              <a:solidFill>
                <a:srgbClr val="D73283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73283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7925" y="2986851"/>
            <a:ext cx="1765576" cy="176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133200" y="-7634"/>
            <a:ext cx="8877600" cy="1083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ROADMAPS TO BUILD A CELL WHICH HAS SOME DESIRED PROPERTIES </a:t>
            </a:r>
            <a:endParaRPr sz="3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700" y="1535650"/>
            <a:ext cx="2950600" cy="29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/>
        </p:nvSpPr>
        <p:spPr>
          <a:xfrm>
            <a:off x="4209777" y="1162651"/>
            <a:ext cx="943550" cy="86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FF99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Cell</a:t>
            </a:r>
            <a:endParaRPr dirty="0">
              <a:solidFill>
                <a:srgbClr val="FF9900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3659325" y="4409095"/>
            <a:ext cx="2193200" cy="653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FF99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Biomolecules</a:t>
            </a:r>
            <a:endParaRPr dirty="0">
              <a:solidFill>
                <a:srgbClr val="FF9900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263" name="Google Shape;263;p47"/>
          <p:cNvSpPr/>
          <p:nvPr/>
        </p:nvSpPr>
        <p:spPr>
          <a:xfrm>
            <a:off x="3507000" y="2200950"/>
            <a:ext cx="368100" cy="162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Google Shape;264;p47"/>
          <p:cNvSpPr/>
          <p:nvPr/>
        </p:nvSpPr>
        <p:spPr>
          <a:xfrm rot="10800000">
            <a:off x="5242525" y="2200950"/>
            <a:ext cx="368100" cy="162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-79675" y="1162651"/>
            <a:ext cx="4070350" cy="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50" b="1" dirty="0">
                <a:solidFill>
                  <a:srgbClr val="9900F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“Top-down” Approach</a:t>
            </a:r>
            <a:endParaRPr sz="1800" b="1" dirty="0">
              <a:solidFill>
                <a:srgbClr val="9900FF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5131875" y="1173450"/>
            <a:ext cx="4180098" cy="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50" b="1" dirty="0">
                <a:solidFill>
                  <a:srgbClr val="38761D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“Bottom-up” Approach</a:t>
            </a:r>
            <a:endParaRPr sz="1800" b="1" dirty="0">
              <a:solidFill>
                <a:srgbClr val="38761D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5" y="1887050"/>
            <a:ext cx="2791900" cy="1886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7"/>
          <p:cNvSpPr txBox="1"/>
          <p:nvPr/>
        </p:nvSpPr>
        <p:spPr>
          <a:xfrm>
            <a:off x="50611" y="3691749"/>
            <a:ext cx="3476050" cy="152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Take a complex system</a:t>
            </a:r>
            <a:endParaRPr sz="1900" b="1" dirty="0">
              <a:solidFill>
                <a:srgbClr val="0070C0"/>
              </a:solidFill>
              <a:highlight>
                <a:schemeClr val="lt1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Change/modify the component(s) of interest and see how the system responds</a:t>
            </a:r>
            <a:endParaRPr sz="1900" b="1" dirty="0">
              <a:solidFill>
                <a:srgbClr val="0070C0"/>
              </a:solidFill>
              <a:highlight>
                <a:schemeClr val="lt1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2199778" y="3514640"/>
            <a:ext cx="1860787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motorward.com</a:t>
            </a:r>
            <a:endParaRPr sz="100" dirty="0">
              <a:solidFill>
                <a:schemeClr val="tx1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538" y="1887050"/>
            <a:ext cx="2514766" cy="1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/>
        </p:nvSpPr>
        <p:spPr>
          <a:xfrm>
            <a:off x="7256519" y="3532337"/>
            <a:ext cx="2575004" cy="3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solidFill>
                  <a:schemeClr val="tx1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lego-maker.blogspot.com</a:t>
            </a:r>
            <a:endParaRPr sz="700" dirty="0">
              <a:solidFill>
                <a:schemeClr val="tx1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5763025" y="3708125"/>
            <a:ext cx="3350100" cy="152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Take the essential components</a:t>
            </a:r>
            <a:endParaRPr sz="1900" b="1" dirty="0">
              <a:solidFill>
                <a:srgbClr val="0070C0"/>
              </a:solidFill>
              <a:highlight>
                <a:schemeClr val="lt1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90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Construct a more complex system bit by bit </a:t>
            </a:r>
            <a:endParaRPr sz="1900" b="1" dirty="0">
              <a:solidFill>
                <a:srgbClr val="0070C0"/>
              </a:solidFill>
              <a:highlight>
                <a:schemeClr val="lt1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B5745-CA02-4337-B169-38EB35EBE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401" y="1063014"/>
            <a:ext cx="8520600" cy="3340200"/>
          </a:xfrm>
        </p:spPr>
        <p:txBody>
          <a:bodyPr/>
          <a:lstStyle/>
          <a:p>
            <a:pPr marL="114300" indent="0" algn="ctr">
              <a:buNone/>
            </a:pPr>
            <a:r>
              <a:rPr lang="en-I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WOULD YOU NEED TO </a:t>
            </a:r>
            <a:r>
              <a:rPr lang="en-IN" sz="36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I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IN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 CELL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114300" indent="0" algn="ctr">
              <a:buNone/>
            </a:pPr>
            <a:endParaRPr lang="en-IN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ctr">
              <a:buNone/>
            </a:pPr>
            <a:r>
              <a:rPr lang="en-I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VENTURE YOUR </a:t>
            </a:r>
            <a:r>
              <a:rPr lang="en-I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WILDEST GUESSES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4" name="Google Shape;278;p48">
            <a:extLst>
              <a:ext uri="{FF2B5EF4-FFF2-40B4-BE49-F238E27FC236}">
                <a16:creationId xmlns:a16="http://schemas.microsoft.com/office/drawing/2014/main" id="{F1484022-153F-47DD-A0BC-BDE64AE5F91B}"/>
              </a:ext>
            </a:extLst>
          </p:cNvPr>
          <p:cNvSpPr txBox="1">
            <a:spLocks/>
          </p:cNvSpPr>
          <p:nvPr/>
        </p:nvSpPr>
        <p:spPr>
          <a:xfrm>
            <a:off x="250401" y="94331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3000" dirty="0">
                <a:solidFill>
                  <a:srgbClr val="00B050"/>
                </a:solidFill>
                <a:latin typeface="Amasis MT Pro Black" panose="02040A04050005020304" pitchFamily="18" charset="0"/>
              </a:rPr>
              <a:t>HOW TO BUILD A SYNTHETIC CELL?</a:t>
            </a:r>
          </a:p>
        </p:txBody>
      </p:sp>
    </p:spTree>
    <p:extLst>
      <p:ext uri="{BB962C8B-B14F-4D97-AF65-F5344CB8AC3E}">
        <p14:creationId xmlns:p14="http://schemas.microsoft.com/office/powerpoint/2010/main" val="344703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>
            <a:spLocks noGrp="1"/>
          </p:cNvSpPr>
          <p:nvPr>
            <p:ph type="title"/>
          </p:nvPr>
        </p:nvSpPr>
        <p:spPr>
          <a:xfrm>
            <a:off x="298907" y="1727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HOW TO BUILD A SYNTHETIC CELL?</a:t>
            </a:r>
            <a:endParaRPr sz="3000" b="1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B76AC8-A78B-458A-9B96-CDE520A407FB}"/>
              </a:ext>
            </a:extLst>
          </p:cNvPr>
          <p:cNvGrpSpPr/>
          <p:nvPr/>
        </p:nvGrpSpPr>
        <p:grpSpPr>
          <a:xfrm>
            <a:off x="17908" y="681822"/>
            <a:ext cx="5629857" cy="2152906"/>
            <a:chOff x="17908" y="681822"/>
            <a:chExt cx="5629857" cy="2152906"/>
          </a:xfrm>
        </p:grpSpPr>
        <p:pic>
          <p:nvPicPr>
            <p:cNvPr id="279" name="Google Shape;279;p48"/>
            <p:cNvPicPr preferRelativeResize="0"/>
            <p:nvPr/>
          </p:nvPicPr>
          <p:blipFill rotWithShape="1">
            <a:blip r:embed="rId3">
              <a:alphaModFix/>
            </a:blip>
            <a:srcRect t="9872" b="8334"/>
            <a:stretch/>
          </p:blipFill>
          <p:spPr>
            <a:xfrm>
              <a:off x="103687" y="886576"/>
              <a:ext cx="2541526" cy="1877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48"/>
            <p:cNvSpPr txBox="1"/>
            <p:nvPr/>
          </p:nvSpPr>
          <p:spPr>
            <a:xfrm>
              <a:off x="2645213" y="809589"/>
              <a:ext cx="2742853" cy="2025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“Liposome” (body made of fat, a biomolecule) like a </a:t>
              </a:r>
              <a:r>
                <a:rPr lang="en-GB" sz="32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Soap Bubble</a:t>
              </a:r>
              <a:endParaRPr sz="1800" b="1" dirty="0">
                <a:solidFill>
                  <a:srgbClr val="0070C0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endParaRPr>
            </a:p>
          </p:txBody>
        </p:sp>
        <p:sp>
          <p:nvSpPr>
            <p:cNvPr id="288" name="Google Shape;288;p48"/>
            <p:cNvSpPr txBox="1"/>
            <p:nvPr/>
          </p:nvSpPr>
          <p:spPr>
            <a:xfrm>
              <a:off x="96522" y="762573"/>
              <a:ext cx="2030100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solidFill>
                    <a:schemeClr val="lt1"/>
                  </a:solidFill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static.teteamodeler.com</a:t>
              </a:r>
              <a:endParaRPr sz="1100" dirty="0"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86EC09-AC40-4046-AEDF-C7FE994EB5E9}"/>
                </a:ext>
              </a:extLst>
            </p:cNvPr>
            <p:cNvSpPr/>
            <p:nvPr/>
          </p:nvSpPr>
          <p:spPr>
            <a:xfrm>
              <a:off x="17908" y="681822"/>
              <a:ext cx="5629857" cy="2127094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2798C0-F1BE-421D-B5B3-948FCB4AC457}"/>
              </a:ext>
            </a:extLst>
          </p:cNvPr>
          <p:cNvGrpSpPr/>
          <p:nvPr/>
        </p:nvGrpSpPr>
        <p:grpSpPr>
          <a:xfrm>
            <a:off x="5770709" y="681822"/>
            <a:ext cx="3269604" cy="4442594"/>
            <a:chOff x="5770709" y="681822"/>
            <a:chExt cx="3269604" cy="4442594"/>
          </a:xfrm>
        </p:grpSpPr>
        <p:sp>
          <p:nvSpPr>
            <p:cNvPr id="277" name="Google Shape;277;p48"/>
            <p:cNvSpPr/>
            <p:nvPr/>
          </p:nvSpPr>
          <p:spPr>
            <a:xfrm>
              <a:off x="5925350" y="1151900"/>
              <a:ext cx="2845800" cy="1409400"/>
            </a:xfrm>
            <a:prstGeom prst="roundRect">
              <a:avLst>
                <a:gd name="adj" fmla="val 16667"/>
              </a:avLst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7" name="Google Shape;297;p48"/>
            <p:cNvGrpSpPr/>
            <p:nvPr/>
          </p:nvGrpSpPr>
          <p:grpSpPr>
            <a:xfrm>
              <a:off x="6052944" y="1678707"/>
              <a:ext cx="567867" cy="336802"/>
              <a:chOff x="5373950" y="1499025"/>
              <a:chExt cx="1051800" cy="673200"/>
            </a:xfrm>
          </p:grpSpPr>
          <p:sp>
            <p:nvSpPr>
              <p:cNvPr id="298" name="Google Shape;298;p48"/>
              <p:cNvSpPr/>
              <p:nvPr/>
            </p:nvSpPr>
            <p:spPr>
              <a:xfrm>
                <a:off x="5373950" y="1499025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9" name="Google Shape;299;p48"/>
              <p:cNvSpPr/>
              <p:nvPr/>
            </p:nvSpPr>
            <p:spPr>
              <a:xfrm>
                <a:off x="5484200" y="1630575"/>
                <a:ext cx="831300" cy="410100"/>
              </a:xfrm>
              <a:prstGeom prst="ellipse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0" name="Google Shape;300;p48"/>
            <p:cNvSpPr/>
            <p:nvPr/>
          </p:nvSpPr>
          <p:spPr>
            <a:xfrm>
              <a:off x="6841188" y="1642050"/>
              <a:ext cx="567900" cy="410100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98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1" name="Google Shape;30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77100" y="1200151"/>
              <a:ext cx="1293901" cy="1293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48"/>
            <p:cNvSpPr txBox="1"/>
            <p:nvPr/>
          </p:nvSpPr>
          <p:spPr>
            <a:xfrm>
              <a:off x="5886598" y="2966449"/>
              <a:ext cx="3098102" cy="1768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850" b="1" dirty="0">
                  <a:solidFill>
                    <a:srgbClr val="FF00FF"/>
                  </a:solidFill>
                  <a:highlight>
                    <a:schemeClr val="lt1"/>
                  </a:highlight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DNA</a:t>
              </a:r>
              <a:r>
                <a:rPr lang="en-GB" sz="2850" b="1" dirty="0">
                  <a:solidFill>
                    <a:srgbClr val="0070C0"/>
                  </a:solidFill>
                  <a:highlight>
                    <a:schemeClr val="lt1"/>
                  </a:highlight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, a wonderful biomolecule, is the </a:t>
              </a:r>
              <a:r>
                <a:rPr lang="en-GB" sz="3250" b="1" dirty="0">
                  <a:solidFill>
                    <a:srgbClr val="0070C0"/>
                  </a:solidFill>
                  <a:highlight>
                    <a:schemeClr val="lt1"/>
                  </a:highlight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blueprint</a:t>
              </a:r>
              <a:r>
                <a:rPr lang="en-GB" sz="2850" b="1" dirty="0">
                  <a:solidFill>
                    <a:srgbClr val="0070C0"/>
                  </a:solidFill>
                  <a:highlight>
                    <a:schemeClr val="lt1"/>
                  </a:highlight>
                  <a:latin typeface="Times New Roman" panose="02020603050405020304" pitchFamily="18" charset="0"/>
                  <a:ea typeface="Amatic SC"/>
                  <a:cs typeface="Times New Roman" panose="02020603050405020304" pitchFamily="18" charset="0"/>
                  <a:sym typeface="Amatic SC"/>
                </a:rPr>
                <a:t> of life!</a:t>
              </a:r>
              <a:endParaRPr sz="1600" dirty="0">
                <a:solidFill>
                  <a:srgbClr val="0070C0"/>
                </a:solidFill>
                <a:latin typeface="Times New Roman" panose="02020603050405020304" pitchFamily="18" charset="0"/>
                <a:ea typeface="Source Code Pro"/>
                <a:cs typeface="Times New Roman" panose="02020603050405020304" pitchFamily="18" charset="0"/>
                <a:sym typeface="Source Code Pro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A850A1-5D33-4CB5-85B1-B931D1656A05}"/>
                </a:ext>
              </a:extLst>
            </p:cNvPr>
            <p:cNvSpPr/>
            <p:nvPr/>
          </p:nvSpPr>
          <p:spPr>
            <a:xfrm>
              <a:off x="5770709" y="681822"/>
              <a:ext cx="3269604" cy="44425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902426-2CA3-455A-9E49-F59C4208E664}"/>
              </a:ext>
            </a:extLst>
          </p:cNvPr>
          <p:cNvGrpSpPr/>
          <p:nvPr/>
        </p:nvGrpSpPr>
        <p:grpSpPr>
          <a:xfrm>
            <a:off x="17908" y="2910964"/>
            <a:ext cx="6431955" cy="2213452"/>
            <a:chOff x="17908" y="2910964"/>
            <a:chExt cx="6431955" cy="2213452"/>
          </a:xfrm>
        </p:grpSpPr>
        <p:pic>
          <p:nvPicPr>
            <p:cNvPr id="296" name="Google Shape;29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5958" y="3108443"/>
              <a:ext cx="1672499" cy="1672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BBC70B-FCB5-4068-B0D3-DC7E6D54D15F}"/>
                </a:ext>
              </a:extLst>
            </p:cNvPr>
            <p:cNvSpPr txBox="1"/>
            <p:nvPr/>
          </p:nvSpPr>
          <p:spPr>
            <a:xfrm>
              <a:off x="3766961" y="4785862"/>
              <a:ext cx="2682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Much like a remote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7F6B7A9-9E32-4896-81C2-BBFD881D792F}"/>
                </a:ext>
              </a:extLst>
            </p:cNvPr>
            <p:cNvGrpSpPr/>
            <p:nvPr/>
          </p:nvGrpSpPr>
          <p:grpSpPr>
            <a:xfrm>
              <a:off x="17908" y="2910964"/>
              <a:ext cx="5629857" cy="2213452"/>
              <a:chOff x="17908" y="2910964"/>
              <a:chExt cx="5629857" cy="2213452"/>
            </a:xfrm>
          </p:grpSpPr>
          <p:sp>
            <p:nvSpPr>
              <p:cNvPr id="280" name="Google Shape;280;p48"/>
              <p:cNvSpPr/>
              <p:nvPr/>
            </p:nvSpPr>
            <p:spPr>
              <a:xfrm>
                <a:off x="1613625" y="3402850"/>
                <a:ext cx="452400" cy="15147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1" name="Google Shape;281;p48"/>
              <p:cNvSpPr/>
              <p:nvPr/>
            </p:nvSpPr>
            <p:spPr>
              <a:xfrm>
                <a:off x="1663900" y="3571200"/>
                <a:ext cx="351900" cy="1178100"/>
              </a:xfrm>
              <a:prstGeom prst="ellipse">
                <a:avLst/>
              </a:prstGeom>
              <a:solidFill>
                <a:srgbClr val="FFFF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82" name="Google Shape;282;p48"/>
              <p:cNvGrpSpPr/>
              <p:nvPr/>
            </p:nvGrpSpPr>
            <p:grpSpPr>
              <a:xfrm>
                <a:off x="2833875" y="3455550"/>
                <a:ext cx="1293900" cy="1409400"/>
                <a:chOff x="2670825" y="3444975"/>
                <a:chExt cx="1293900" cy="1409400"/>
              </a:xfrm>
            </p:grpSpPr>
            <p:sp>
              <p:nvSpPr>
                <p:cNvPr id="283" name="Google Shape;283;p48"/>
                <p:cNvSpPr/>
                <p:nvPr/>
              </p:nvSpPr>
              <p:spPr>
                <a:xfrm>
                  <a:off x="2670825" y="3444975"/>
                  <a:ext cx="1293900" cy="14094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4" name="Google Shape;284;p48"/>
                <p:cNvSpPr/>
                <p:nvPr/>
              </p:nvSpPr>
              <p:spPr>
                <a:xfrm>
                  <a:off x="2849875" y="3665950"/>
                  <a:ext cx="935700" cy="9675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5" name="Google Shape;285;p48"/>
              <p:cNvSpPr/>
              <p:nvPr/>
            </p:nvSpPr>
            <p:spPr>
              <a:xfrm>
                <a:off x="2187000" y="3955200"/>
                <a:ext cx="525900" cy="410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98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6" name="Google Shape;286;p48"/>
              <p:cNvSpPr/>
              <p:nvPr/>
            </p:nvSpPr>
            <p:spPr>
              <a:xfrm>
                <a:off x="159300" y="3634250"/>
                <a:ext cx="1356875" cy="883550"/>
              </a:xfrm>
              <a:prstGeom prst="flowChartMagneticDrum">
                <a:avLst/>
              </a:pr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04775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9" name="Google Shape;289;p48"/>
              <p:cNvSpPr/>
              <p:nvPr/>
            </p:nvSpPr>
            <p:spPr>
              <a:xfrm>
                <a:off x="4248750" y="3968400"/>
                <a:ext cx="567900" cy="410100"/>
              </a:xfrm>
              <a:prstGeom prst="mathEqual">
                <a:avLst>
                  <a:gd name="adj1" fmla="val 23520"/>
                  <a:gd name="adj2" fmla="val 11760"/>
                </a:avLst>
              </a:prstGeom>
              <a:solidFill>
                <a:srgbClr val="98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0" name="Google Shape;290;p48"/>
              <p:cNvGrpSpPr/>
              <p:nvPr/>
            </p:nvGrpSpPr>
            <p:grpSpPr>
              <a:xfrm>
                <a:off x="338107" y="3907632"/>
                <a:ext cx="567867" cy="336802"/>
                <a:chOff x="5373950" y="1499025"/>
                <a:chExt cx="1051800" cy="673200"/>
              </a:xfrm>
            </p:grpSpPr>
            <p:sp>
              <p:nvSpPr>
                <p:cNvPr id="291" name="Google Shape;291;p48"/>
                <p:cNvSpPr/>
                <p:nvPr/>
              </p:nvSpPr>
              <p:spPr>
                <a:xfrm>
                  <a:off x="5373950" y="1499025"/>
                  <a:ext cx="1051800" cy="6732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Google Shape;292;p48"/>
                <p:cNvSpPr/>
                <p:nvPr/>
              </p:nvSpPr>
              <p:spPr>
                <a:xfrm>
                  <a:off x="5484200" y="1630575"/>
                  <a:ext cx="831300" cy="4101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3" name="Google Shape;293;p48"/>
              <p:cNvGrpSpPr/>
              <p:nvPr/>
            </p:nvGrpSpPr>
            <p:grpSpPr>
              <a:xfrm>
                <a:off x="3199094" y="3991807"/>
                <a:ext cx="567867" cy="336802"/>
                <a:chOff x="5373950" y="1499025"/>
                <a:chExt cx="1051800" cy="673200"/>
              </a:xfrm>
            </p:grpSpPr>
            <p:sp>
              <p:nvSpPr>
                <p:cNvPr id="294" name="Google Shape;294;p48"/>
                <p:cNvSpPr/>
                <p:nvPr/>
              </p:nvSpPr>
              <p:spPr>
                <a:xfrm>
                  <a:off x="5373950" y="1499025"/>
                  <a:ext cx="1051800" cy="673200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5" name="Google Shape;295;p48"/>
                <p:cNvSpPr/>
                <p:nvPr/>
              </p:nvSpPr>
              <p:spPr>
                <a:xfrm>
                  <a:off x="5484200" y="1630575"/>
                  <a:ext cx="831300" cy="4101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3" name="Google Shape;303;p48"/>
              <p:cNvSpPr/>
              <p:nvPr/>
            </p:nvSpPr>
            <p:spPr>
              <a:xfrm>
                <a:off x="375150" y="3726350"/>
                <a:ext cx="999300" cy="152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4" name="Google Shape;304;p48"/>
              <p:cNvSpPr txBox="1"/>
              <p:nvPr/>
            </p:nvSpPr>
            <p:spPr>
              <a:xfrm>
                <a:off x="87726" y="2977266"/>
                <a:ext cx="2527825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Amatic SC"/>
                    <a:cs typeface="Times New Roman" panose="02020603050405020304" pitchFamily="18" charset="0"/>
                    <a:sym typeface="Amatic SC"/>
                  </a:rPr>
                  <a:t>Nutrient-rich broth</a:t>
                </a:r>
                <a:endParaRPr sz="1100" dirty="0">
                  <a:solidFill>
                    <a:schemeClr val="tx1"/>
                  </a:solidFill>
                  <a:latin typeface="Times New Roman" panose="02020603050405020304" pitchFamily="18" charset="0"/>
                  <a:ea typeface="Source Code Pro"/>
                  <a:cs typeface="Times New Roman" panose="02020603050405020304" pitchFamily="18" charset="0"/>
                  <a:sym typeface="Source Code Pro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5C16B3-B1F7-4FB4-AC22-C543FB527E5C}"/>
                  </a:ext>
                </a:extLst>
              </p:cNvPr>
              <p:cNvSpPr txBox="1"/>
              <p:nvPr/>
            </p:nvSpPr>
            <p:spPr>
              <a:xfrm>
                <a:off x="2869483" y="2910964"/>
                <a:ext cx="268290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Nutrient rich broth containing DNA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CD4C6A-3C0E-4461-A0B3-670F6A567060}"/>
                  </a:ext>
                </a:extLst>
              </p:cNvPr>
              <p:cNvSpPr/>
              <p:nvPr/>
            </p:nvSpPr>
            <p:spPr>
              <a:xfrm>
                <a:off x="17908" y="2920843"/>
                <a:ext cx="5629857" cy="2203573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5132025" y="1162425"/>
            <a:ext cx="3839100" cy="178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-456627" y="32919"/>
            <a:ext cx="10057254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HOW TO BUILD A SYNTHETIC CELL? </a:t>
            </a:r>
            <a:r>
              <a:rPr lang="en-GB" sz="3000" b="1" dirty="0">
                <a:solidFill>
                  <a:srgbClr val="FF0000"/>
                </a:solidFill>
                <a:latin typeface="Ink Free" panose="03080402000500000000" pitchFamily="66" charset="0"/>
              </a:rPr>
              <a:t>(CONTD.)</a:t>
            </a:r>
            <a:endParaRPr sz="3000" dirty="0">
              <a:latin typeface="Ink Free" panose="03080402000500000000" pitchFamily="66" charset="0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3061425" y="3321275"/>
            <a:ext cx="452400" cy="1514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9"/>
          <p:cNvSpPr/>
          <p:nvPr/>
        </p:nvSpPr>
        <p:spPr>
          <a:xfrm>
            <a:off x="3111700" y="3489625"/>
            <a:ext cx="351900" cy="1178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9"/>
          <p:cNvSpPr/>
          <p:nvPr/>
        </p:nvSpPr>
        <p:spPr>
          <a:xfrm>
            <a:off x="3634800" y="3873625"/>
            <a:ext cx="525900" cy="41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9"/>
          <p:cNvSpPr/>
          <p:nvPr/>
        </p:nvSpPr>
        <p:spPr>
          <a:xfrm>
            <a:off x="1607100" y="3552675"/>
            <a:ext cx="1356875" cy="883550"/>
          </a:xfrm>
          <a:prstGeom prst="flowChartMagneticDrum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047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9"/>
          <p:cNvSpPr txBox="1"/>
          <p:nvPr/>
        </p:nvSpPr>
        <p:spPr>
          <a:xfrm>
            <a:off x="3025575" y="1241313"/>
            <a:ext cx="167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16" name="Google Shape;316;p49"/>
          <p:cNvGrpSpPr/>
          <p:nvPr/>
        </p:nvGrpSpPr>
        <p:grpSpPr>
          <a:xfrm>
            <a:off x="4270275" y="3426575"/>
            <a:ext cx="1293900" cy="1409400"/>
            <a:chOff x="2670825" y="3444975"/>
            <a:chExt cx="1293900" cy="1409400"/>
          </a:xfrm>
        </p:grpSpPr>
        <p:sp>
          <p:nvSpPr>
            <p:cNvPr id="317" name="Google Shape;317;p49"/>
            <p:cNvSpPr/>
            <p:nvPr/>
          </p:nvSpPr>
          <p:spPr>
            <a:xfrm>
              <a:off x="2670825" y="3444975"/>
              <a:ext cx="1293900" cy="1409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2849875" y="3665950"/>
              <a:ext cx="935700" cy="967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49"/>
          <p:cNvSpPr/>
          <p:nvPr/>
        </p:nvSpPr>
        <p:spPr>
          <a:xfrm>
            <a:off x="4805763" y="3297775"/>
            <a:ext cx="222900" cy="453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9"/>
          <p:cNvSpPr/>
          <p:nvPr/>
        </p:nvSpPr>
        <p:spPr>
          <a:xfrm>
            <a:off x="5608950" y="3873575"/>
            <a:ext cx="567900" cy="4101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59898">
            <a:off x="5951066" y="3386695"/>
            <a:ext cx="1383845" cy="138385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/>
          <p:nvPr/>
        </p:nvSpPr>
        <p:spPr>
          <a:xfrm>
            <a:off x="5186763" y="1740600"/>
            <a:ext cx="222900" cy="453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9"/>
          <p:cNvSpPr/>
          <p:nvPr/>
        </p:nvSpPr>
        <p:spPr>
          <a:xfrm>
            <a:off x="5579950" y="1762500"/>
            <a:ext cx="567900" cy="4101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099" y="670675"/>
            <a:ext cx="2815923" cy="281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/>
          <p:nvPr/>
        </p:nvSpPr>
        <p:spPr>
          <a:xfrm rot="5400000">
            <a:off x="3357738" y="3559975"/>
            <a:ext cx="222900" cy="4539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9"/>
          <p:cNvSpPr/>
          <p:nvPr/>
        </p:nvSpPr>
        <p:spPr>
          <a:xfrm>
            <a:off x="1822950" y="3644775"/>
            <a:ext cx="999300" cy="1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/>
          <p:nvPr/>
        </p:nvSpPr>
        <p:spPr>
          <a:xfrm>
            <a:off x="23692" y="540826"/>
            <a:ext cx="4727284" cy="321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 dirty="0">
                <a:solidFill>
                  <a:srgbClr val="00B05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When the cell is supplied with nutrients, this </a:t>
            </a:r>
            <a:r>
              <a:rPr lang="en-GB" sz="3250" b="1" dirty="0">
                <a:solidFill>
                  <a:srgbClr val="1155CC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propeller-like protein</a:t>
            </a:r>
            <a:r>
              <a:rPr lang="en-GB" sz="2650" b="1" dirty="0">
                <a:solidFill>
                  <a:srgbClr val="9800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650" b="1" dirty="0">
                <a:solidFill>
                  <a:srgbClr val="00B05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(another biomolecule) rotates just like a water wheel &amp; generates power to run the cell!   </a:t>
            </a:r>
            <a:endParaRPr b="1" dirty="0">
              <a:solidFill>
                <a:srgbClr val="00B050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/>
          <p:nvPr/>
        </p:nvSpPr>
        <p:spPr>
          <a:xfrm>
            <a:off x="6121925" y="2389250"/>
            <a:ext cx="2607300" cy="11916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0"/>
          <p:cNvSpPr/>
          <p:nvPr/>
        </p:nvSpPr>
        <p:spPr>
          <a:xfrm>
            <a:off x="6121925" y="1093850"/>
            <a:ext cx="2607300" cy="11916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50"/>
          <p:cNvGrpSpPr/>
          <p:nvPr/>
        </p:nvGrpSpPr>
        <p:grpSpPr>
          <a:xfrm>
            <a:off x="1652779" y="2836853"/>
            <a:ext cx="222939" cy="265032"/>
            <a:chOff x="4270275" y="3297775"/>
            <a:chExt cx="1293900" cy="1538200"/>
          </a:xfrm>
        </p:grpSpPr>
        <p:grpSp>
          <p:nvGrpSpPr>
            <p:cNvPr id="335" name="Google Shape;335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336" name="Google Shape;336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" name="Google Shape;338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50"/>
          <p:cNvGrpSpPr/>
          <p:nvPr/>
        </p:nvGrpSpPr>
        <p:grpSpPr>
          <a:xfrm>
            <a:off x="311700" y="3213600"/>
            <a:ext cx="1293900" cy="1538200"/>
            <a:chOff x="4270275" y="3297775"/>
            <a:chExt cx="1293900" cy="1538200"/>
          </a:xfrm>
        </p:grpSpPr>
        <p:grpSp>
          <p:nvGrpSpPr>
            <p:cNvPr id="341" name="Google Shape;341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342" name="Google Shape;342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" name="Google Shape;344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0"/>
          <p:cNvSpPr txBox="1"/>
          <p:nvPr/>
        </p:nvSpPr>
        <p:spPr>
          <a:xfrm>
            <a:off x="4829100" y="3424323"/>
            <a:ext cx="4314900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 b="1" dirty="0">
                <a:solidFill>
                  <a:srgbClr val="0070C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One</a:t>
            </a:r>
            <a:r>
              <a:rPr lang="en-GB" sz="2150" b="1" dirty="0">
                <a:solidFill>
                  <a:srgbClr val="98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450" b="1" dirty="0">
                <a:solidFill>
                  <a:srgbClr val="FF99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protein</a:t>
            </a:r>
            <a:r>
              <a:rPr lang="en-GB" sz="2150" b="1" dirty="0">
                <a:solidFill>
                  <a:srgbClr val="98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150" b="1" dirty="0">
                <a:solidFill>
                  <a:srgbClr val="0070C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helps in cell division (and thus, in Darwinian evolution);</a:t>
            </a:r>
            <a:r>
              <a:rPr lang="en-GB" sz="245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endParaRPr sz="1200" b="1" dirty="0">
              <a:solidFill>
                <a:srgbClr val="0070C0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grpSp>
        <p:nvGrpSpPr>
          <p:cNvPr id="346" name="Google Shape;346;p50"/>
          <p:cNvGrpSpPr/>
          <p:nvPr/>
        </p:nvGrpSpPr>
        <p:grpSpPr>
          <a:xfrm>
            <a:off x="311700" y="1262838"/>
            <a:ext cx="1293900" cy="1409400"/>
            <a:chOff x="993150" y="1373913"/>
            <a:chExt cx="1293900" cy="1409400"/>
          </a:xfrm>
        </p:grpSpPr>
        <p:grpSp>
          <p:nvGrpSpPr>
            <p:cNvPr id="347" name="Google Shape;347;p50"/>
            <p:cNvGrpSpPr/>
            <p:nvPr/>
          </p:nvGrpSpPr>
          <p:grpSpPr>
            <a:xfrm>
              <a:off x="993150" y="1373913"/>
              <a:ext cx="1293900" cy="1409400"/>
              <a:chOff x="2670825" y="3444975"/>
              <a:chExt cx="1293900" cy="1409400"/>
            </a:xfrm>
          </p:grpSpPr>
          <p:sp>
            <p:nvSpPr>
              <p:cNvPr id="348" name="Google Shape;348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" name="Google Shape;350;p50"/>
            <p:cNvGrpSpPr/>
            <p:nvPr/>
          </p:nvGrpSpPr>
          <p:grpSpPr>
            <a:xfrm>
              <a:off x="1358369" y="1910170"/>
              <a:ext cx="567867" cy="336802"/>
              <a:chOff x="5373950" y="1499025"/>
              <a:chExt cx="1051800" cy="673200"/>
            </a:xfrm>
          </p:grpSpPr>
          <p:sp>
            <p:nvSpPr>
              <p:cNvPr id="351" name="Google Shape;351;p50"/>
              <p:cNvSpPr/>
              <p:nvPr/>
            </p:nvSpPr>
            <p:spPr>
              <a:xfrm>
                <a:off x="5373950" y="1499025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50"/>
              <p:cNvSpPr/>
              <p:nvPr/>
            </p:nvSpPr>
            <p:spPr>
              <a:xfrm>
                <a:off x="5484200" y="1630575"/>
                <a:ext cx="831300" cy="4101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53" name="Google Shape;3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12492">
            <a:off x="961585" y="2207284"/>
            <a:ext cx="1428274" cy="14282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50"/>
          <p:cNvCxnSpPr/>
          <p:nvPr/>
        </p:nvCxnSpPr>
        <p:spPr>
          <a:xfrm rot="10800000" flipH="1">
            <a:off x="1071925" y="3003150"/>
            <a:ext cx="683700" cy="3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50"/>
          <p:cNvCxnSpPr>
            <a:endCxn id="342" idx="6"/>
          </p:cNvCxnSpPr>
          <p:nvPr/>
        </p:nvCxnSpPr>
        <p:spPr>
          <a:xfrm flipH="1">
            <a:off x="1605600" y="3024100"/>
            <a:ext cx="160500" cy="10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" name="Google Shape;356;p50"/>
          <p:cNvSpPr/>
          <p:nvPr/>
        </p:nvSpPr>
        <p:spPr>
          <a:xfrm>
            <a:off x="2499675" y="2764313"/>
            <a:ext cx="525900" cy="41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50"/>
          <p:cNvGrpSpPr/>
          <p:nvPr/>
        </p:nvGrpSpPr>
        <p:grpSpPr>
          <a:xfrm>
            <a:off x="3025573" y="1262852"/>
            <a:ext cx="1758410" cy="1915375"/>
            <a:chOff x="993150" y="1373913"/>
            <a:chExt cx="1293900" cy="1409400"/>
          </a:xfrm>
        </p:grpSpPr>
        <p:grpSp>
          <p:nvGrpSpPr>
            <p:cNvPr id="358" name="Google Shape;358;p50"/>
            <p:cNvGrpSpPr/>
            <p:nvPr/>
          </p:nvGrpSpPr>
          <p:grpSpPr>
            <a:xfrm>
              <a:off x="993150" y="1373913"/>
              <a:ext cx="1293900" cy="1409400"/>
              <a:chOff x="2670825" y="3444975"/>
              <a:chExt cx="1293900" cy="1409400"/>
            </a:xfrm>
          </p:grpSpPr>
          <p:sp>
            <p:nvSpPr>
              <p:cNvPr id="359" name="Google Shape;359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50"/>
            <p:cNvGrpSpPr/>
            <p:nvPr/>
          </p:nvGrpSpPr>
          <p:grpSpPr>
            <a:xfrm>
              <a:off x="1358369" y="1681570"/>
              <a:ext cx="567867" cy="336802"/>
              <a:chOff x="5373950" y="1042099"/>
              <a:chExt cx="1051800" cy="673200"/>
            </a:xfrm>
          </p:grpSpPr>
          <p:sp>
            <p:nvSpPr>
              <p:cNvPr id="362" name="Google Shape;362;p50"/>
              <p:cNvSpPr/>
              <p:nvPr/>
            </p:nvSpPr>
            <p:spPr>
              <a:xfrm>
                <a:off x="5373950" y="1042099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0"/>
              <p:cNvSpPr/>
              <p:nvPr/>
            </p:nvSpPr>
            <p:spPr>
              <a:xfrm>
                <a:off x="5484200" y="1173649"/>
                <a:ext cx="831300" cy="4101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4" name="Google Shape;364;p50"/>
          <p:cNvGrpSpPr/>
          <p:nvPr/>
        </p:nvGrpSpPr>
        <p:grpSpPr>
          <a:xfrm>
            <a:off x="3625711" y="2237326"/>
            <a:ext cx="443290" cy="526987"/>
            <a:chOff x="4270275" y="3297775"/>
            <a:chExt cx="1293900" cy="1538200"/>
          </a:xfrm>
        </p:grpSpPr>
        <p:grpSp>
          <p:nvGrpSpPr>
            <p:cNvPr id="365" name="Google Shape;365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366" name="Google Shape;366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" name="Google Shape;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59918">
            <a:off x="2863108" y="3467291"/>
            <a:ext cx="1074977" cy="1074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/>
          <p:nvPr/>
        </p:nvSpPr>
        <p:spPr>
          <a:xfrm>
            <a:off x="3732845" y="3845505"/>
            <a:ext cx="351300" cy="318600"/>
          </a:xfrm>
          <a:prstGeom prst="mathPlus">
            <a:avLst>
              <a:gd name="adj1" fmla="val 2352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845" y="3289800"/>
            <a:ext cx="1299205" cy="129920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0"/>
          <p:cNvSpPr/>
          <p:nvPr/>
        </p:nvSpPr>
        <p:spPr>
          <a:xfrm>
            <a:off x="4860175" y="2716375"/>
            <a:ext cx="979200" cy="41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0"/>
          <p:cNvSpPr/>
          <p:nvPr/>
        </p:nvSpPr>
        <p:spPr>
          <a:xfrm>
            <a:off x="5157675" y="1904525"/>
            <a:ext cx="284100" cy="2649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0"/>
          <p:cNvSpPr/>
          <p:nvPr/>
        </p:nvSpPr>
        <p:spPr>
          <a:xfrm>
            <a:off x="5124075" y="2393075"/>
            <a:ext cx="351300" cy="220900"/>
          </a:xfrm>
          <a:prstGeom prst="flowChartDecision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50"/>
          <p:cNvGrpSpPr/>
          <p:nvPr/>
        </p:nvGrpSpPr>
        <p:grpSpPr>
          <a:xfrm>
            <a:off x="6286035" y="1178246"/>
            <a:ext cx="939113" cy="1022943"/>
            <a:chOff x="993150" y="1373913"/>
            <a:chExt cx="1293900" cy="1409400"/>
          </a:xfrm>
        </p:grpSpPr>
        <p:grpSp>
          <p:nvGrpSpPr>
            <p:cNvPr id="376" name="Google Shape;376;p50"/>
            <p:cNvGrpSpPr/>
            <p:nvPr/>
          </p:nvGrpSpPr>
          <p:grpSpPr>
            <a:xfrm>
              <a:off x="993150" y="1373913"/>
              <a:ext cx="1293900" cy="1409400"/>
              <a:chOff x="2670825" y="3444975"/>
              <a:chExt cx="1293900" cy="1409400"/>
            </a:xfrm>
          </p:grpSpPr>
          <p:sp>
            <p:nvSpPr>
              <p:cNvPr id="377" name="Google Shape;377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50"/>
            <p:cNvGrpSpPr/>
            <p:nvPr/>
          </p:nvGrpSpPr>
          <p:grpSpPr>
            <a:xfrm>
              <a:off x="1358369" y="1681570"/>
              <a:ext cx="567867" cy="336802"/>
              <a:chOff x="5373950" y="1042099"/>
              <a:chExt cx="1051800" cy="673200"/>
            </a:xfrm>
          </p:grpSpPr>
          <p:sp>
            <p:nvSpPr>
              <p:cNvPr id="380" name="Google Shape;380;p50"/>
              <p:cNvSpPr/>
              <p:nvPr/>
            </p:nvSpPr>
            <p:spPr>
              <a:xfrm>
                <a:off x="5373950" y="1042099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0"/>
              <p:cNvSpPr/>
              <p:nvPr/>
            </p:nvSpPr>
            <p:spPr>
              <a:xfrm>
                <a:off x="5484200" y="1173649"/>
                <a:ext cx="831300" cy="4101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" name="Google Shape;382;p50"/>
          <p:cNvGrpSpPr/>
          <p:nvPr/>
        </p:nvGrpSpPr>
        <p:grpSpPr>
          <a:xfrm>
            <a:off x="6606674" y="1698798"/>
            <a:ext cx="236784" cy="281491"/>
            <a:chOff x="4270275" y="3297775"/>
            <a:chExt cx="1293900" cy="1538200"/>
          </a:xfrm>
        </p:grpSpPr>
        <p:grpSp>
          <p:nvGrpSpPr>
            <p:cNvPr id="383" name="Google Shape;383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384" name="Google Shape;384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50"/>
          <p:cNvGrpSpPr/>
          <p:nvPr/>
        </p:nvGrpSpPr>
        <p:grpSpPr>
          <a:xfrm>
            <a:off x="7627360" y="1178246"/>
            <a:ext cx="939113" cy="1022943"/>
            <a:chOff x="993150" y="1373913"/>
            <a:chExt cx="1293900" cy="1409400"/>
          </a:xfrm>
        </p:grpSpPr>
        <p:grpSp>
          <p:nvGrpSpPr>
            <p:cNvPr id="388" name="Google Shape;388;p50"/>
            <p:cNvGrpSpPr/>
            <p:nvPr/>
          </p:nvGrpSpPr>
          <p:grpSpPr>
            <a:xfrm>
              <a:off x="993150" y="1373913"/>
              <a:ext cx="1293900" cy="1409400"/>
              <a:chOff x="2670825" y="3444975"/>
              <a:chExt cx="1293900" cy="1409400"/>
            </a:xfrm>
          </p:grpSpPr>
          <p:sp>
            <p:nvSpPr>
              <p:cNvPr id="389" name="Google Shape;389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50"/>
            <p:cNvGrpSpPr/>
            <p:nvPr/>
          </p:nvGrpSpPr>
          <p:grpSpPr>
            <a:xfrm>
              <a:off x="1358369" y="1681570"/>
              <a:ext cx="567867" cy="336802"/>
              <a:chOff x="5373950" y="1042099"/>
              <a:chExt cx="1051800" cy="673200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5373950" y="1042099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5484200" y="1173649"/>
                <a:ext cx="831300" cy="4101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50"/>
          <p:cNvGrpSpPr/>
          <p:nvPr/>
        </p:nvGrpSpPr>
        <p:grpSpPr>
          <a:xfrm>
            <a:off x="7947999" y="1698798"/>
            <a:ext cx="236784" cy="281491"/>
            <a:chOff x="4270275" y="3297775"/>
            <a:chExt cx="1293900" cy="1538200"/>
          </a:xfrm>
        </p:grpSpPr>
        <p:grpSp>
          <p:nvGrpSpPr>
            <p:cNvPr id="395" name="Google Shape;395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396" name="Google Shape;396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50"/>
          <p:cNvSpPr/>
          <p:nvPr/>
        </p:nvSpPr>
        <p:spPr>
          <a:xfrm>
            <a:off x="7093350" y="1433900"/>
            <a:ext cx="160500" cy="1527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0"/>
          <p:cNvSpPr/>
          <p:nvPr/>
        </p:nvSpPr>
        <p:spPr>
          <a:xfrm>
            <a:off x="7017150" y="1814900"/>
            <a:ext cx="160500" cy="1527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0"/>
          <p:cNvSpPr/>
          <p:nvPr/>
        </p:nvSpPr>
        <p:spPr>
          <a:xfrm>
            <a:off x="7626750" y="1586300"/>
            <a:ext cx="160500" cy="1527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0"/>
          <p:cNvSpPr/>
          <p:nvPr/>
        </p:nvSpPr>
        <p:spPr>
          <a:xfrm>
            <a:off x="7702950" y="1891100"/>
            <a:ext cx="160500" cy="1527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50"/>
          <p:cNvGrpSpPr/>
          <p:nvPr/>
        </p:nvGrpSpPr>
        <p:grpSpPr>
          <a:xfrm>
            <a:off x="6385860" y="2409946"/>
            <a:ext cx="939113" cy="1022943"/>
            <a:chOff x="993150" y="1373913"/>
            <a:chExt cx="1293900" cy="1409400"/>
          </a:xfrm>
        </p:grpSpPr>
        <p:grpSp>
          <p:nvGrpSpPr>
            <p:cNvPr id="404" name="Google Shape;404;p50"/>
            <p:cNvGrpSpPr/>
            <p:nvPr/>
          </p:nvGrpSpPr>
          <p:grpSpPr>
            <a:xfrm>
              <a:off x="993150" y="1373913"/>
              <a:ext cx="1293900" cy="1409400"/>
              <a:chOff x="2670825" y="3444975"/>
              <a:chExt cx="1293900" cy="1409400"/>
            </a:xfrm>
          </p:grpSpPr>
          <p:sp>
            <p:nvSpPr>
              <p:cNvPr id="405" name="Google Shape;405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" name="Google Shape;407;p50"/>
            <p:cNvGrpSpPr/>
            <p:nvPr/>
          </p:nvGrpSpPr>
          <p:grpSpPr>
            <a:xfrm>
              <a:off x="1358369" y="1681570"/>
              <a:ext cx="567867" cy="336802"/>
              <a:chOff x="5373950" y="1042099"/>
              <a:chExt cx="1051800" cy="673200"/>
            </a:xfrm>
          </p:grpSpPr>
          <p:sp>
            <p:nvSpPr>
              <p:cNvPr id="408" name="Google Shape;408;p50"/>
              <p:cNvSpPr/>
              <p:nvPr/>
            </p:nvSpPr>
            <p:spPr>
              <a:xfrm>
                <a:off x="5373950" y="1042099"/>
                <a:ext cx="1051800" cy="673200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50"/>
              <p:cNvSpPr/>
              <p:nvPr/>
            </p:nvSpPr>
            <p:spPr>
              <a:xfrm>
                <a:off x="5484200" y="1173649"/>
                <a:ext cx="831300" cy="4101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0" name="Google Shape;410;p50"/>
          <p:cNvGrpSpPr/>
          <p:nvPr/>
        </p:nvGrpSpPr>
        <p:grpSpPr>
          <a:xfrm>
            <a:off x="6706499" y="2930498"/>
            <a:ext cx="236784" cy="281491"/>
            <a:chOff x="4270275" y="3297775"/>
            <a:chExt cx="1293900" cy="1538200"/>
          </a:xfrm>
        </p:grpSpPr>
        <p:grpSp>
          <p:nvGrpSpPr>
            <p:cNvPr id="411" name="Google Shape;411;p50"/>
            <p:cNvGrpSpPr/>
            <p:nvPr/>
          </p:nvGrpSpPr>
          <p:grpSpPr>
            <a:xfrm>
              <a:off x="4270275" y="3426575"/>
              <a:ext cx="1293900" cy="1409400"/>
              <a:chOff x="2670825" y="3444975"/>
              <a:chExt cx="1293900" cy="1409400"/>
            </a:xfrm>
          </p:grpSpPr>
          <p:sp>
            <p:nvSpPr>
              <p:cNvPr id="412" name="Google Shape;412;p50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50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50"/>
            <p:cNvSpPr/>
            <p:nvPr/>
          </p:nvSpPr>
          <p:spPr>
            <a:xfrm>
              <a:off x="4805763" y="329777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50"/>
          <p:cNvSpPr/>
          <p:nvPr/>
        </p:nvSpPr>
        <p:spPr>
          <a:xfrm>
            <a:off x="7107750" y="2841050"/>
            <a:ext cx="284100" cy="152700"/>
          </a:xfrm>
          <a:prstGeom prst="flowChartDecision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9900" y="2520925"/>
            <a:ext cx="800998" cy="80099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/>
          <p:nvPr/>
        </p:nvSpPr>
        <p:spPr>
          <a:xfrm>
            <a:off x="7444888" y="2874650"/>
            <a:ext cx="351300" cy="220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0"/>
          <p:cNvSpPr txBox="1"/>
          <p:nvPr/>
        </p:nvSpPr>
        <p:spPr>
          <a:xfrm>
            <a:off x="4805819" y="4231950"/>
            <a:ext cx="43149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Another</a:t>
            </a:r>
            <a:r>
              <a:rPr lang="en-GB" sz="2150" b="1" dirty="0">
                <a:solidFill>
                  <a:srgbClr val="98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350" b="1" dirty="0">
                <a:solidFill>
                  <a:srgbClr val="9900FF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protein</a:t>
            </a:r>
            <a:r>
              <a:rPr lang="en-GB" sz="2150" b="1" dirty="0">
                <a:solidFill>
                  <a:srgbClr val="98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1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aids in communication with outside world</a:t>
            </a:r>
            <a:r>
              <a:rPr lang="en-GB" sz="2150" b="1" dirty="0">
                <a:solidFill>
                  <a:srgbClr val="0070C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.</a:t>
            </a:r>
            <a:r>
              <a:rPr lang="en-GB" sz="215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450" b="1" dirty="0">
                <a:solidFill>
                  <a:srgbClr val="0070C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endParaRPr sz="1200" b="1" dirty="0">
              <a:solidFill>
                <a:srgbClr val="0070C0"/>
              </a:solidFill>
              <a:latin typeface="Times New Roman" panose="02020603050405020304" pitchFamily="18" charset="0"/>
              <a:ea typeface="Source Code Pro"/>
              <a:cs typeface="Times New Roman" panose="02020603050405020304" pitchFamily="18" charset="0"/>
              <a:sym typeface="Source Code Pro"/>
            </a:endParaRPr>
          </a:p>
        </p:txBody>
      </p:sp>
      <p:sp>
        <p:nvSpPr>
          <p:cNvPr id="89" name="Google Shape;310;p49">
            <a:extLst>
              <a:ext uri="{FF2B5EF4-FFF2-40B4-BE49-F238E27FC236}">
                <a16:creationId xmlns:a16="http://schemas.microsoft.com/office/drawing/2014/main" id="{D9AAB7F6-145A-4F54-A7B1-30E66DBD7FC7}"/>
              </a:ext>
            </a:extLst>
          </p:cNvPr>
          <p:cNvSpPr txBox="1">
            <a:spLocks/>
          </p:cNvSpPr>
          <p:nvPr/>
        </p:nvSpPr>
        <p:spPr>
          <a:xfrm>
            <a:off x="-913255" y="135461"/>
            <a:ext cx="10970509" cy="801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30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HOW TO BUILD A SYNTHETIC CELL? </a:t>
            </a:r>
            <a:r>
              <a:rPr lang="en-GB" sz="3000" b="1" dirty="0">
                <a:solidFill>
                  <a:srgbClr val="FF0000"/>
                </a:solidFill>
                <a:latin typeface="Ink Free" panose="03080402000500000000" pitchFamily="66" charset="0"/>
              </a:rPr>
              <a:t>(CONTD.)</a:t>
            </a:r>
            <a:endParaRPr lang="en-US" sz="3000" dirty="0">
              <a:latin typeface="Ink Free" panose="03080402000500000000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3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259130" y="152462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DREAM OF A SYNTHETIC BIOLOGIST!</a:t>
            </a:r>
            <a:endParaRPr sz="3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561750" y="1108906"/>
            <a:ext cx="7257600" cy="121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6AA84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Combining</a:t>
            </a:r>
            <a:r>
              <a:rPr lang="en-GB" sz="2400" b="1" dirty="0">
                <a:solidFill>
                  <a:srgbClr val="6AA84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800" b="1" dirty="0">
                <a:solidFill>
                  <a:srgbClr val="FF00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only 2-3</a:t>
            </a:r>
            <a:r>
              <a:rPr lang="en-GB" sz="2400" b="1" dirty="0">
                <a:solidFill>
                  <a:srgbClr val="6AA84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000" b="1" dirty="0">
                <a:solidFill>
                  <a:srgbClr val="6AA84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of the following bottom-up elements in an artificial cell has been possible</a:t>
            </a:r>
            <a:r>
              <a:rPr lang="en-GB" sz="3050" b="1" dirty="0">
                <a:solidFill>
                  <a:srgbClr val="6AA84F"/>
                </a:solidFill>
                <a:highlight>
                  <a:schemeClr val="lt1"/>
                </a:highlight>
                <a:latin typeface="Amatic SC"/>
                <a:ea typeface="Amatic SC"/>
                <a:cs typeface="Amatic SC"/>
                <a:sym typeface="Amatic SC"/>
              </a:rPr>
              <a:t>:</a:t>
            </a:r>
            <a:endParaRPr sz="3050" b="1" dirty="0">
              <a:solidFill>
                <a:srgbClr val="980000"/>
              </a:solidFill>
              <a:highlight>
                <a:schemeClr val="lt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-104318" y="2622933"/>
            <a:ext cx="2556000" cy="60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/>
            </a:pPr>
            <a:r>
              <a:rPr lang="en-GB" sz="23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Enclosure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3009980" y="2652110"/>
            <a:ext cx="3018900" cy="60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 startAt="2"/>
            </a:pPr>
            <a:r>
              <a:rPr lang="en-GB" sz="23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Broth</a:t>
            </a:r>
            <a:endParaRPr sz="2350" b="1" dirty="0">
              <a:solidFill>
                <a:srgbClr val="0070C0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5229250" y="3223452"/>
            <a:ext cx="3018900" cy="101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 startAt="5"/>
            </a:pPr>
            <a:r>
              <a:rPr lang="en-GB" sz="23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Darwinian evolution</a:t>
            </a:r>
            <a:endParaRPr sz="2350" b="1" dirty="0">
              <a:solidFill>
                <a:srgbClr val="0070C0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5941525" y="2603727"/>
            <a:ext cx="3018900" cy="60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 startAt="3"/>
            </a:pPr>
            <a:r>
              <a:rPr lang="en-GB" sz="23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Blueprint</a:t>
            </a:r>
            <a:endParaRPr sz="2350" b="1" dirty="0">
              <a:solidFill>
                <a:srgbClr val="0070C0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486500" y="3883216"/>
            <a:ext cx="3018900" cy="60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 startAt="4"/>
            </a:pPr>
            <a:r>
              <a:rPr lang="en-GB" sz="2350" b="1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Battery</a:t>
            </a:r>
            <a:endParaRPr sz="2350" b="1">
              <a:solidFill>
                <a:srgbClr val="0070C0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2405301" y="4470392"/>
            <a:ext cx="3018900" cy="60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7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350"/>
              <a:buFont typeface="Amatic SC"/>
              <a:buAutoNum type="arabicPeriod" startAt="6"/>
            </a:pPr>
            <a:r>
              <a:rPr lang="en-GB" sz="23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Communication</a:t>
            </a:r>
            <a:endParaRPr sz="2350" b="1" dirty="0">
              <a:solidFill>
                <a:srgbClr val="0070C0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grpSp>
        <p:nvGrpSpPr>
          <p:cNvPr id="432" name="Google Shape;432;p51"/>
          <p:cNvGrpSpPr/>
          <p:nvPr/>
        </p:nvGrpSpPr>
        <p:grpSpPr>
          <a:xfrm>
            <a:off x="1963430" y="2522711"/>
            <a:ext cx="735323" cy="800962"/>
            <a:chOff x="2670825" y="3444975"/>
            <a:chExt cx="1293900" cy="1409400"/>
          </a:xfrm>
        </p:grpSpPr>
        <p:sp>
          <p:nvSpPr>
            <p:cNvPr id="433" name="Google Shape;433;p51"/>
            <p:cNvSpPr/>
            <p:nvPr/>
          </p:nvSpPr>
          <p:spPr>
            <a:xfrm>
              <a:off x="2670825" y="3444975"/>
              <a:ext cx="1293900" cy="1409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4" name="Google Shape;434;p51"/>
            <p:cNvSpPr/>
            <p:nvPr/>
          </p:nvSpPr>
          <p:spPr>
            <a:xfrm>
              <a:off x="2849875" y="3665950"/>
              <a:ext cx="935700" cy="96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5" name="Google Shape;435;p51"/>
          <p:cNvSpPr/>
          <p:nvPr/>
        </p:nvSpPr>
        <p:spPr>
          <a:xfrm>
            <a:off x="4476901" y="2846699"/>
            <a:ext cx="190188" cy="302426"/>
          </a:xfrm>
          <a:custGeom>
            <a:avLst/>
            <a:gdLst/>
            <a:ahLst/>
            <a:cxnLst/>
            <a:rect l="l" t="t" r="r" b="b"/>
            <a:pathLst>
              <a:path w="90458" h="138887" extrusionOk="0">
                <a:moveTo>
                  <a:pt x="30970" y="21496"/>
                </a:moveTo>
                <a:lnTo>
                  <a:pt x="12783" y="52911"/>
                </a:lnTo>
                <a:lnTo>
                  <a:pt x="0" y="90458"/>
                </a:lnTo>
                <a:lnTo>
                  <a:pt x="4515" y="120700"/>
                </a:lnTo>
                <a:lnTo>
                  <a:pt x="35930" y="138887"/>
                </a:lnTo>
                <a:lnTo>
                  <a:pt x="75613" y="130619"/>
                </a:lnTo>
                <a:lnTo>
                  <a:pt x="90038" y="116123"/>
                </a:lnTo>
                <a:lnTo>
                  <a:pt x="90458" y="85830"/>
                </a:lnTo>
                <a:lnTo>
                  <a:pt x="70649" y="42988"/>
                </a:lnTo>
                <a:lnTo>
                  <a:pt x="47503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Google Shape;436;p51"/>
          <p:cNvSpPr/>
          <p:nvPr/>
        </p:nvSpPr>
        <p:spPr>
          <a:xfrm>
            <a:off x="4667100" y="3044300"/>
            <a:ext cx="265042" cy="421522"/>
          </a:xfrm>
          <a:custGeom>
            <a:avLst/>
            <a:gdLst/>
            <a:ahLst/>
            <a:cxnLst/>
            <a:rect l="l" t="t" r="r" b="b"/>
            <a:pathLst>
              <a:path w="90458" h="138887" extrusionOk="0">
                <a:moveTo>
                  <a:pt x="30970" y="21496"/>
                </a:moveTo>
                <a:lnTo>
                  <a:pt x="12783" y="52911"/>
                </a:lnTo>
                <a:lnTo>
                  <a:pt x="0" y="90458"/>
                </a:lnTo>
                <a:lnTo>
                  <a:pt x="4515" y="120700"/>
                </a:lnTo>
                <a:lnTo>
                  <a:pt x="35930" y="138887"/>
                </a:lnTo>
                <a:lnTo>
                  <a:pt x="75613" y="130619"/>
                </a:lnTo>
                <a:lnTo>
                  <a:pt x="90038" y="116123"/>
                </a:lnTo>
                <a:lnTo>
                  <a:pt x="90458" y="85830"/>
                </a:lnTo>
                <a:lnTo>
                  <a:pt x="70649" y="42988"/>
                </a:lnTo>
                <a:lnTo>
                  <a:pt x="47503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7" name="Google Shape;437;p51"/>
          <p:cNvGrpSpPr/>
          <p:nvPr/>
        </p:nvGrpSpPr>
        <p:grpSpPr>
          <a:xfrm>
            <a:off x="7998994" y="2577837"/>
            <a:ext cx="844806" cy="501063"/>
            <a:chOff x="5373950" y="1499025"/>
            <a:chExt cx="1051800" cy="673200"/>
          </a:xfrm>
        </p:grpSpPr>
        <p:sp>
          <p:nvSpPr>
            <p:cNvPr id="438" name="Google Shape;438;p51"/>
            <p:cNvSpPr/>
            <p:nvPr/>
          </p:nvSpPr>
          <p:spPr>
            <a:xfrm>
              <a:off x="5373950" y="1499025"/>
              <a:ext cx="1051800" cy="673200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Google Shape;439;p51"/>
            <p:cNvSpPr/>
            <p:nvPr/>
          </p:nvSpPr>
          <p:spPr>
            <a:xfrm>
              <a:off x="5484200" y="1630575"/>
              <a:ext cx="831300" cy="410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0" name="Google Shape;440;p51"/>
          <p:cNvGrpSpPr/>
          <p:nvPr/>
        </p:nvGrpSpPr>
        <p:grpSpPr>
          <a:xfrm>
            <a:off x="2150940" y="3661788"/>
            <a:ext cx="785268" cy="933534"/>
            <a:chOff x="2665425" y="3237225"/>
            <a:chExt cx="1293900" cy="1538200"/>
          </a:xfrm>
        </p:grpSpPr>
        <p:grpSp>
          <p:nvGrpSpPr>
            <p:cNvPr id="441" name="Google Shape;441;p51"/>
            <p:cNvGrpSpPr/>
            <p:nvPr/>
          </p:nvGrpSpPr>
          <p:grpSpPr>
            <a:xfrm>
              <a:off x="2665425" y="3366025"/>
              <a:ext cx="1293900" cy="1409400"/>
              <a:chOff x="2670825" y="3444975"/>
              <a:chExt cx="1293900" cy="1409400"/>
            </a:xfrm>
          </p:grpSpPr>
          <p:sp>
            <p:nvSpPr>
              <p:cNvPr id="442" name="Google Shape;442;p51"/>
              <p:cNvSpPr/>
              <p:nvPr/>
            </p:nvSpPr>
            <p:spPr>
              <a:xfrm>
                <a:off x="2670825" y="3444975"/>
                <a:ext cx="1293900" cy="14094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Google Shape;443;p51"/>
              <p:cNvSpPr/>
              <p:nvPr/>
            </p:nvSpPr>
            <p:spPr>
              <a:xfrm>
                <a:off x="2849875" y="3665950"/>
                <a:ext cx="935700" cy="96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44" name="Google Shape;444;p51"/>
            <p:cNvSpPr/>
            <p:nvPr/>
          </p:nvSpPr>
          <p:spPr>
            <a:xfrm>
              <a:off x="3200913" y="3237225"/>
              <a:ext cx="222900" cy="4539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5" name="Google Shape;445;p51"/>
          <p:cNvSpPr/>
          <p:nvPr/>
        </p:nvSpPr>
        <p:spPr>
          <a:xfrm>
            <a:off x="7450975" y="3802500"/>
            <a:ext cx="284100" cy="2649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5327262" y="4660201"/>
            <a:ext cx="351300" cy="220900"/>
          </a:xfrm>
          <a:prstGeom prst="flowChartDecision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601" y="1732501"/>
            <a:ext cx="594125" cy="5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817516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06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>
            <a:spLocks noGrp="1"/>
          </p:cNvSpPr>
          <p:nvPr>
            <p:ph type="title"/>
          </p:nvPr>
        </p:nvSpPr>
        <p:spPr>
          <a:xfrm>
            <a:off x="311700" y="258115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GB" sz="3000" dirty="0">
                <a:solidFill>
                  <a:srgbClr val="FFC000"/>
                </a:solidFill>
                <a:latin typeface="Amasis MT Pro Black" panose="02040A04050005020304" pitchFamily="18" charset="0"/>
              </a:rPr>
              <a:t>WHY BUILD SYNTHETIC CELLS?!</a:t>
            </a:r>
            <a:endParaRPr sz="3000" dirty="0">
              <a:solidFill>
                <a:srgbClr val="FFC000"/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453" name="Google Shape;4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75" y="1352651"/>
            <a:ext cx="2113117" cy="15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2"/>
          <p:cNvPicPr preferRelativeResize="0"/>
          <p:nvPr/>
        </p:nvPicPr>
        <p:blipFill rotWithShape="1">
          <a:blip r:embed="rId4">
            <a:alphaModFix/>
          </a:blip>
          <a:srcRect r="30128"/>
          <a:stretch/>
        </p:blipFill>
        <p:spPr>
          <a:xfrm>
            <a:off x="151375" y="3428525"/>
            <a:ext cx="2092050" cy="1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2243422" y="1445038"/>
            <a:ext cx="2033756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70C0"/>
                </a:solidFill>
                <a:highlight>
                  <a:schemeClr val="lt1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How life might look on other planets</a:t>
            </a:r>
            <a:endParaRPr sz="12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2231103" y="3377700"/>
            <a:ext cx="1465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70C0"/>
                </a:solidFill>
                <a:highlight>
                  <a:schemeClr val="lt1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How life on Earth originated</a:t>
            </a:r>
            <a:endParaRPr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773609" y="2651070"/>
            <a:ext cx="1804800" cy="51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businessinsider.com.au</a:t>
            </a:r>
            <a:endParaRPr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197350" y="3349175"/>
            <a:ext cx="2113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Chem. </a:t>
            </a:r>
            <a:r>
              <a:rPr lang="en-GB" sz="1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Commun</a:t>
            </a:r>
            <a:r>
              <a:rPr lang="en-GB" sz="1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., 2015, 51, 11429-11432</a:t>
            </a:r>
            <a:endParaRPr sz="1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pic>
        <p:nvPicPr>
          <p:cNvPr id="459" name="Google Shape;459;p52"/>
          <p:cNvPicPr preferRelativeResize="0"/>
          <p:nvPr/>
        </p:nvPicPr>
        <p:blipFill rotWithShape="1">
          <a:blip r:embed="rId5">
            <a:alphaModFix/>
          </a:blip>
          <a:srcRect r="14089"/>
          <a:stretch/>
        </p:blipFill>
        <p:spPr>
          <a:xfrm>
            <a:off x="6487775" y="1456175"/>
            <a:ext cx="2540975" cy="13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/>
          <p:nvPr/>
        </p:nvSpPr>
        <p:spPr>
          <a:xfrm>
            <a:off x="5099984" y="1177136"/>
            <a:ext cx="1359600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70C0"/>
                </a:solidFill>
                <a:highlight>
                  <a:schemeClr val="lt1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How does a natural cell function properly</a:t>
            </a:r>
            <a:endParaRPr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sp>
        <p:nvSpPr>
          <p:cNvPr id="461" name="Google Shape;461;p52"/>
          <p:cNvSpPr txBox="1"/>
          <p:nvPr/>
        </p:nvSpPr>
        <p:spPr>
          <a:xfrm>
            <a:off x="7363500" y="2571750"/>
            <a:ext cx="20091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geneticliteracy</a:t>
            </a:r>
            <a:r>
              <a:rPr lang="en-GB" sz="1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 project.org</a:t>
            </a:r>
            <a:endParaRPr sz="1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928" y="3276450"/>
            <a:ext cx="238125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2"/>
          <p:cNvSpPr txBox="1"/>
          <p:nvPr/>
        </p:nvSpPr>
        <p:spPr>
          <a:xfrm>
            <a:off x="5145897" y="3428550"/>
            <a:ext cx="1507688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0070C0"/>
                </a:solidFill>
                <a:highlight>
                  <a:schemeClr val="lt1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Addressing real-life problems</a:t>
            </a:r>
            <a:endParaRPr sz="2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  <p:pic>
        <p:nvPicPr>
          <p:cNvPr id="464" name="Google Shape;464;p52"/>
          <p:cNvPicPr preferRelativeResize="0"/>
          <p:nvPr/>
        </p:nvPicPr>
        <p:blipFill rotWithShape="1">
          <a:blip r:embed="rId7">
            <a:alphaModFix/>
          </a:blip>
          <a:srcRect l="8556" t="17580" r="55909"/>
          <a:stretch/>
        </p:blipFill>
        <p:spPr>
          <a:xfrm>
            <a:off x="3692419" y="2312334"/>
            <a:ext cx="1359600" cy="2362681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60000"/>
              </a:srgbClr>
            </a:outerShdw>
          </a:effectLst>
        </p:spPr>
      </p:pic>
      <p:sp>
        <p:nvSpPr>
          <p:cNvPr id="465" name="Google Shape;465;p52"/>
          <p:cNvSpPr txBox="1"/>
          <p:nvPr/>
        </p:nvSpPr>
        <p:spPr>
          <a:xfrm>
            <a:off x="7264800" y="4566449"/>
            <a:ext cx="2206500" cy="57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Clip-art credits: freesvg.org</a:t>
            </a:r>
            <a:endParaRPr sz="1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711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/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DD599E8-41CB-4439-A0F0-BDE13904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7" y="112723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ACCDE-9DAF-496B-8C1B-399ED6898175}"/>
              </a:ext>
            </a:extLst>
          </p:cNvPr>
          <p:cNvSpPr txBox="1"/>
          <p:nvPr/>
        </p:nvSpPr>
        <p:spPr>
          <a:xfrm>
            <a:off x="582285" y="3168868"/>
            <a:ext cx="2711899" cy="1602627"/>
          </a:xfrm>
          <a:prstGeom prst="rect">
            <a:avLst/>
          </a:prstGeom>
          <a:noFill/>
          <a:ln w="57150">
            <a:solidFill>
              <a:srgbClr val="CC440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8F9AE82-A4B2-4104-800B-DA0D3E233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8256" y="1169972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F0887E77-4301-4580-991E-1E8CE1DD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8928" y="10848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0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087" y="-1039626"/>
            <a:ext cx="1818655" cy="2708393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78250" y="-253937"/>
            <a:ext cx="1226966" cy="1226966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0989" y="-4941"/>
            <a:ext cx="3044545" cy="1911083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697193" y="1099335"/>
            <a:ext cx="889281" cy="8892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2168" y="3899057"/>
            <a:ext cx="1833680" cy="1774587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327340" y="4079920"/>
            <a:ext cx="696350" cy="69635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550983" y="550733"/>
            <a:ext cx="4042034" cy="4042034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25212" y="24962"/>
            <a:ext cx="5093576" cy="5093576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0E5B0B-92BB-47FA-9379-614EF8D28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1178" y="4906937"/>
            <a:ext cx="2068908" cy="253051"/>
          </a:xfrm>
          <a:noFill/>
        </p:spPr>
        <p:txBody>
          <a:bodyPr>
            <a:normAutofit fontScale="92500" lnSpcReduction="20000"/>
          </a:bodyPr>
          <a:lstStyle/>
          <a:p>
            <a:r>
              <a:rPr lang="en-IN" sz="1500" b="1" dirty="0">
                <a:solidFill>
                  <a:srgbClr val="080808"/>
                </a:solidFill>
                <a:latin typeface="+mj-lt"/>
                <a:cs typeface="Amatic SC" panose="00000500000000000000" pitchFamily="2" charset="-79"/>
              </a:rPr>
              <a:t>Nikhita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ED7EC-406A-4407-8F14-18B736B6B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482" y="1765231"/>
            <a:ext cx="4337037" cy="1613039"/>
          </a:xfrm>
          <a:noFill/>
        </p:spPr>
        <p:txBody>
          <a:bodyPr anchor="ctr">
            <a:normAutofit/>
          </a:bodyPr>
          <a:lstStyle/>
          <a:p>
            <a:r>
              <a:rPr lang="en-IN" sz="2700">
                <a:solidFill>
                  <a:srgbClr val="080808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HOW CAN WE DESIGN CELLS FOR OUR PURPOSES?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2367" y="4093193"/>
            <a:ext cx="1673846" cy="1926608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90044" y="3932659"/>
            <a:ext cx="719989" cy="71998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582827-19D5-44A1-AB30-D9FC4032D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855816"/>
              </p:ext>
            </p:extLst>
          </p:nvPr>
        </p:nvGraphicFramePr>
        <p:xfrm>
          <a:off x="1626746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8489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70AD-A60C-4186-B62F-766DD0AA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13" y="14767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IN" dirty="0"/>
              <a:t>Before we design, we must understand how cells produces molecules.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42A4AF-7677-4D75-8ACE-2E0B8AB8CB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885881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8C51E5-A327-48AD-9CCD-DCECEC0C093A}"/>
              </a:ext>
            </a:extLst>
          </p:cNvPr>
          <p:cNvCxnSpPr>
            <a:cxnSpLocks/>
          </p:cNvCxnSpPr>
          <p:nvPr/>
        </p:nvCxnSpPr>
        <p:spPr>
          <a:xfrm>
            <a:off x="1951075" y="1717158"/>
            <a:ext cx="2488019" cy="531629"/>
          </a:xfrm>
          <a:prstGeom prst="bentConnector3">
            <a:avLst>
              <a:gd name="adj1" fmla="val 9978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9DF3F0-6193-44D2-BE95-E64FC0A78AC5}"/>
              </a:ext>
            </a:extLst>
          </p:cNvPr>
          <p:cNvCxnSpPr>
            <a:cxnSpLocks/>
          </p:cNvCxnSpPr>
          <p:nvPr/>
        </p:nvCxnSpPr>
        <p:spPr>
          <a:xfrm>
            <a:off x="1972340" y="1717158"/>
            <a:ext cx="0" cy="6007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Shape, rectangle&#10;&#10;Description automatically generated">
            <a:extLst>
              <a:ext uri="{FF2B5EF4-FFF2-40B4-BE49-F238E27FC236}">
                <a16:creationId xmlns:a16="http://schemas.microsoft.com/office/drawing/2014/main" id="{0D7DF2F0-CAC8-4238-BBAE-73D454DD6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691" y="1557566"/>
            <a:ext cx="2730407" cy="8116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DEFC3E-7EE4-4ACC-A46F-C530B1619D5C}"/>
              </a:ext>
            </a:extLst>
          </p:cNvPr>
          <p:cNvSpPr txBox="1"/>
          <p:nvPr/>
        </p:nvSpPr>
        <p:spPr>
          <a:xfrm>
            <a:off x="1874904" y="1252272"/>
            <a:ext cx="2932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TRANSCRIPTION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59F68C-9B81-435B-817F-91FDC9F976EC}"/>
              </a:ext>
            </a:extLst>
          </p:cNvPr>
          <p:cNvSpPr txBox="1"/>
          <p:nvPr/>
        </p:nvSpPr>
        <p:spPr>
          <a:xfrm>
            <a:off x="4807744" y="1269969"/>
            <a:ext cx="2539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TRANSLATION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08F5D0-B2DA-4C51-86FE-19FD390EA458}"/>
              </a:ext>
            </a:extLst>
          </p:cNvPr>
          <p:cNvSpPr/>
          <p:nvPr/>
        </p:nvSpPr>
        <p:spPr>
          <a:xfrm>
            <a:off x="1126569" y="4137829"/>
            <a:ext cx="1845888" cy="7571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Nucleotides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A7C1F-D9F0-41A3-A969-3550464696AF}"/>
              </a:ext>
            </a:extLst>
          </p:cNvPr>
          <p:cNvSpPr/>
          <p:nvPr/>
        </p:nvSpPr>
        <p:spPr>
          <a:xfrm>
            <a:off x="3926734" y="4190074"/>
            <a:ext cx="1742078" cy="7571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Nucleotides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88763C-DAAF-46C4-A125-07603699B266}"/>
              </a:ext>
            </a:extLst>
          </p:cNvPr>
          <p:cNvSpPr/>
          <p:nvPr/>
        </p:nvSpPr>
        <p:spPr>
          <a:xfrm>
            <a:off x="6623089" y="4190074"/>
            <a:ext cx="1158948" cy="7571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Amino acids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55E938-0AC7-4DAC-A819-8C79F7A0EAAB}"/>
              </a:ext>
            </a:extLst>
          </p:cNvPr>
          <p:cNvCxnSpPr>
            <a:cxnSpLocks/>
          </p:cNvCxnSpPr>
          <p:nvPr/>
        </p:nvCxnSpPr>
        <p:spPr>
          <a:xfrm flipV="1">
            <a:off x="2030818" y="3604437"/>
            <a:ext cx="0" cy="446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71F18A-26F6-4B2D-8565-509F7CDB2473}"/>
              </a:ext>
            </a:extLst>
          </p:cNvPr>
          <p:cNvCxnSpPr>
            <a:cxnSpLocks/>
          </p:cNvCxnSpPr>
          <p:nvPr/>
        </p:nvCxnSpPr>
        <p:spPr>
          <a:xfrm flipV="1">
            <a:off x="4680983" y="3604437"/>
            <a:ext cx="0" cy="446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5A8B48-46E7-4B20-8626-264A03833A90}"/>
              </a:ext>
            </a:extLst>
          </p:cNvPr>
          <p:cNvCxnSpPr>
            <a:cxnSpLocks/>
          </p:cNvCxnSpPr>
          <p:nvPr/>
        </p:nvCxnSpPr>
        <p:spPr>
          <a:xfrm flipV="1">
            <a:off x="7202563" y="3623044"/>
            <a:ext cx="0" cy="4465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06D8E31-5574-4B5A-9A4B-7CCB60487668}"/>
              </a:ext>
            </a:extLst>
          </p:cNvPr>
          <p:cNvSpPr txBox="1"/>
          <p:nvPr/>
        </p:nvSpPr>
        <p:spPr>
          <a:xfrm>
            <a:off x="2030818" y="3691261"/>
            <a:ext cx="2031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POLYMERISES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961F77-CED2-4C2A-8BB0-4AC340498137}"/>
              </a:ext>
            </a:extLst>
          </p:cNvPr>
          <p:cNvSpPr txBox="1"/>
          <p:nvPr/>
        </p:nvSpPr>
        <p:spPr>
          <a:xfrm>
            <a:off x="4642191" y="3724407"/>
            <a:ext cx="19808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POLYMERISES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0AB4C-5CD6-4A60-AC8B-94CF9AB42558}"/>
              </a:ext>
            </a:extLst>
          </p:cNvPr>
          <p:cNvSpPr txBox="1"/>
          <p:nvPr/>
        </p:nvSpPr>
        <p:spPr>
          <a:xfrm>
            <a:off x="7163771" y="3707763"/>
            <a:ext cx="19310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Cambria" panose="02040503050406030204" pitchFamily="18" charset="0"/>
                <a:ea typeface="Cambria" panose="02040503050406030204" pitchFamily="18" charset="0"/>
                <a:cs typeface="Amatic SC" panose="00000500000000000000" pitchFamily="2" charset="-79"/>
              </a:rPr>
              <a:t>POLYMERISES</a:t>
            </a:r>
          </a:p>
        </p:txBody>
      </p:sp>
    </p:spTree>
    <p:extLst>
      <p:ext uri="{BB962C8B-B14F-4D97-AF65-F5344CB8AC3E}">
        <p14:creationId xmlns:p14="http://schemas.microsoft.com/office/powerpoint/2010/main" val="138192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>
            <a:spLocks noGrp="1"/>
          </p:cNvSpPr>
          <p:nvPr>
            <p:ph type="title"/>
          </p:nvPr>
        </p:nvSpPr>
        <p:spPr>
          <a:xfrm>
            <a:off x="-184417" y="9375"/>
            <a:ext cx="9016717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000" b="0" dirty="0">
                <a:solidFill>
                  <a:srgbClr val="FF0000"/>
                </a:solidFill>
                <a:latin typeface="Amasis MT Pro Black" panose="02040A04050005020304" pitchFamily="18" charset="0"/>
              </a:rPr>
              <a:t>Workflow to produce a designer protein</a:t>
            </a:r>
            <a:endParaRPr sz="3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90" name="Google Shape;490;p56"/>
          <p:cNvSpPr txBox="1"/>
          <p:nvPr/>
        </p:nvSpPr>
        <p:spPr>
          <a:xfrm>
            <a:off x="5188825" y="1516375"/>
            <a:ext cx="205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93567B9-D36D-43FE-A6FB-61F0613300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001868"/>
              </p:ext>
            </p:extLst>
          </p:nvPr>
        </p:nvGraphicFramePr>
        <p:xfrm>
          <a:off x="1204826" y="810375"/>
          <a:ext cx="6734348" cy="4222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711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/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DD599E8-41CB-4439-A0F0-BDE13904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7" y="112723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ACCDE-9DAF-496B-8C1B-399ED6898175}"/>
              </a:ext>
            </a:extLst>
          </p:cNvPr>
          <p:cNvSpPr txBox="1"/>
          <p:nvPr/>
        </p:nvSpPr>
        <p:spPr>
          <a:xfrm>
            <a:off x="3225027" y="3172214"/>
            <a:ext cx="2711899" cy="1602627"/>
          </a:xfrm>
          <a:prstGeom prst="rect">
            <a:avLst/>
          </a:prstGeom>
          <a:noFill/>
          <a:ln w="57150">
            <a:solidFill>
              <a:srgbClr val="CC440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8F9AE82-A4B2-4104-800B-DA0D3E233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8256" y="1169972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F0887E77-4301-4580-991E-1E8CE1DD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8928" y="1084823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26C678F-3A1B-4B7C-B426-F01C35659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91" y="2796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99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>
            <a:spLocks noGrp="1"/>
          </p:cNvSpPr>
          <p:nvPr>
            <p:ph type="title"/>
          </p:nvPr>
        </p:nvSpPr>
        <p:spPr>
          <a:xfrm>
            <a:off x="311700" y="93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600" dirty="0"/>
              <a:t>The ‘Big’ Problems....</a:t>
            </a:r>
            <a:endParaRPr sz="2800" dirty="0"/>
          </a:p>
        </p:txBody>
      </p:sp>
      <p:sp>
        <p:nvSpPr>
          <p:cNvPr id="497" name="Google Shape;497;p57"/>
          <p:cNvSpPr txBox="1"/>
          <p:nvPr/>
        </p:nvSpPr>
        <p:spPr>
          <a:xfrm>
            <a:off x="681050" y="449125"/>
            <a:ext cx="15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Global Warming</a:t>
            </a:r>
            <a:endParaRPr sz="1800" b="1" dirty="0">
              <a:solidFill>
                <a:srgbClr val="FF0000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498" name="Google Shape;498;p57"/>
          <p:cNvSpPr txBox="1"/>
          <p:nvPr/>
        </p:nvSpPr>
        <p:spPr>
          <a:xfrm>
            <a:off x="498025" y="2419725"/>
            <a:ext cx="150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9900FF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Biodiversity</a:t>
            </a:r>
            <a:endParaRPr sz="1800" b="1">
              <a:solidFill>
                <a:srgbClr val="9900FF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499" name="Google Shape;499;p57"/>
          <p:cNvSpPr txBox="1"/>
          <p:nvPr/>
        </p:nvSpPr>
        <p:spPr>
          <a:xfrm>
            <a:off x="6277855" y="4190225"/>
            <a:ext cx="220997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FF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Pharmaceuticals</a:t>
            </a:r>
            <a:endParaRPr sz="1800" b="1" dirty="0">
              <a:solidFill>
                <a:srgbClr val="FF0000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2315250" y="1586550"/>
            <a:ext cx="15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69138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Fuels and Energy</a:t>
            </a:r>
            <a:endParaRPr sz="1800" b="1" dirty="0">
              <a:solidFill>
                <a:srgbClr val="E69138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810750" y="3881475"/>
            <a:ext cx="15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Covid-19 (pandemics)</a:t>
            </a:r>
            <a:endParaRPr sz="1800" b="1">
              <a:solidFill>
                <a:srgbClr val="FF0000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2" name="Google Shape;502;p57"/>
          <p:cNvSpPr txBox="1"/>
          <p:nvPr/>
        </p:nvSpPr>
        <p:spPr>
          <a:xfrm>
            <a:off x="2315250" y="2956350"/>
            <a:ext cx="15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Waste Management</a:t>
            </a:r>
            <a:endParaRPr sz="1800" b="1"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5632600" y="1690063"/>
            <a:ext cx="150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Pollution</a:t>
            </a:r>
            <a:endParaRPr sz="1800" b="1"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4" name="Google Shape;504;p57"/>
          <p:cNvSpPr txBox="1"/>
          <p:nvPr/>
        </p:nvSpPr>
        <p:spPr>
          <a:xfrm>
            <a:off x="5720700" y="2896263"/>
            <a:ext cx="1504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1C232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Food and Nutrition</a:t>
            </a:r>
            <a:endParaRPr sz="1800" b="1">
              <a:solidFill>
                <a:srgbClr val="F1C232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6779925" y="649213"/>
            <a:ext cx="150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Healthcare</a:t>
            </a:r>
            <a:endParaRPr sz="1800" b="1">
              <a:solidFill>
                <a:srgbClr val="FF0000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7268075" y="2419713"/>
            <a:ext cx="150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9900FF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Diagnostics</a:t>
            </a:r>
            <a:endParaRPr sz="1800" b="1">
              <a:solidFill>
                <a:srgbClr val="9900FF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sp>
        <p:nvSpPr>
          <p:cNvPr id="507" name="Google Shape;507;p57"/>
          <p:cNvSpPr txBox="1"/>
          <p:nvPr/>
        </p:nvSpPr>
        <p:spPr>
          <a:xfrm>
            <a:off x="4017975" y="2478700"/>
            <a:ext cx="150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FF"/>
                </a:solidFill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Water</a:t>
            </a:r>
            <a:endParaRPr sz="1800" b="1">
              <a:solidFill>
                <a:srgbClr val="FF00FF"/>
              </a:solidFill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"/>
          <p:cNvSpPr txBox="1">
            <a:spLocks noGrp="1"/>
          </p:cNvSpPr>
          <p:nvPr>
            <p:ph type="title"/>
          </p:nvPr>
        </p:nvSpPr>
        <p:spPr>
          <a:xfrm>
            <a:off x="311700" y="93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600" dirty="0"/>
              <a:t>....The Small Solution!</a:t>
            </a:r>
            <a:endParaRPr sz="4600" dirty="0"/>
          </a:p>
        </p:txBody>
      </p:sp>
      <p:sp>
        <p:nvSpPr>
          <p:cNvPr id="513" name="Google Shape;513;p58"/>
          <p:cNvSpPr txBox="1"/>
          <p:nvPr/>
        </p:nvSpPr>
        <p:spPr>
          <a:xfrm>
            <a:off x="243475" y="938450"/>
            <a:ext cx="5933100" cy="3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000" b="1" dirty="0">
                <a:solidFill>
                  <a:srgbClr val="0070C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There have been many Awesome developments that have occurred over the past decade with the use of </a:t>
            </a:r>
            <a:r>
              <a:rPr lang="en-GB" sz="2000" b="1" dirty="0" err="1">
                <a:solidFill>
                  <a:srgbClr val="FF000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synbio</a:t>
            </a:r>
            <a:r>
              <a:rPr lang="en-GB" sz="2000" b="1" dirty="0">
                <a:solidFill>
                  <a:srgbClr val="98000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:</a:t>
            </a:r>
            <a:endParaRPr sz="2000" b="1" dirty="0">
              <a:solidFill>
                <a:srgbClr val="980000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457200" marR="0" lvl="0" indent="-384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50"/>
              <a:buFont typeface="Amatic SC"/>
              <a:buChar char="●"/>
            </a:pPr>
            <a:r>
              <a:rPr lang="en-GB" sz="2000" b="1" dirty="0">
                <a:solidFill>
                  <a:schemeClr val="tx1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June Medford, Professor, Colorado State University, and her team engineered plants to purify salt water and secrete fresh water!</a:t>
            </a:r>
            <a:endParaRPr sz="2000" b="1" dirty="0">
              <a:solidFill>
                <a:schemeClr val="tx1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457200" marR="0" lvl="0" indent="-384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50"/>
              <a:buFont typeface="Amatic SC"/>
              <a:buChar char="●"/>
            </a:pPr>
            <a:r>
              <a:rPr lang="en-GB" sz="2000" b="1" dirty="0">
                <a:solidFill>
                  <a:srgbClr val="00B05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Ron Milo, Professor, Weizmann Institute  and his team recently developed a strain of </a:t>
            </a:r>
            <a:r>
              <a:rPr lang="en-GB" sz="2000" b="1" i="1" dirty="0">
                <a:solidFill>
                  <a:srgbClr val="00B05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E. coli</a:t>
            </a:r>
            <a:r>
              <a:rPr lang="en-GB" sz="2000" b="1" dirty="0">
                <a:solidFill>
                  <a:srgbClr val="00B05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 that can get all its carbon from CO2!</a:t>
            </a:r>
            <a:endParaRPr sz="2000" b="1" dirty="0">
              <a:solidFill>
                <a:srgbClr val="00B050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457200" marR="0" lvl="0" indent="-3841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50"/>
              <a:buFont typeface="Amatic SC"/>
              <a:buChar char="●"/>
            </a:pPr>
            <a:r>
              <a:rPr lang="en-GB" sz="2000" b="1" dirty="0">
                <a:solidFill>
                  <a:srgbClr val="0000FF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Bacteria that can remove methane from the atmosphere!</a:t>
            </a:r>
            <a:endParaRPr sz="2000" b="1" dirty="0">
              <a:solidFill>
                <a:srgbClr val="FF00FF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1" dirty="0">
              <a:solidFill>
                <a:srgbClr val="980000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1" dirty="0">
              <a:solidFill>
                <a:srgbClr val="980000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</p:txBody>
      </p:sp>
      <p:pic>
        <p:nvPicPr>
          <p:cNvPr id="514" name="Google Shape;5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450" y="1046999"/>
            <a:ext cx="2655852" cy="35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8"/>
          <p:cNvSpPr txBox="1"/>
          <p:nvPr/>
        </p:nvSpPr>
        <p:spPr>
          <a:xfrm>
            <a:off x="6799375" y="4588150"/>
            <a:ext cx="2246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Source: Wikipedia</a:t>
            </a:r>
            <a:endParaRPr sz="1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325" y="507425"/>
            <a:ext cx="2126797" cy="15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9"/>
          <p:cNvSpPr txBox="1">
            <a:spLocks noGrp="1"/>
          </p:cNvSpPr>
          <p:nvPr>
            <p:ph type="title"/>
          </p:nvPr>
        </p:nvSpPr>
        <p:spPr>
          <a:xfrm>
            <a:off x="311700" y="93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600" dirty="0"/>
              <a:t>....The ‘Small’ Solution!</a:t>
            </a:r>
            <a:endParaRPr sz="4600" dirty="0"/>
          </a:p>
        </p:txBody>
      </p:sp>
      <p:sp>
        <p:nvSpPr>
          <p:cNvPr id="522" name="Google Shape;522;p59"/>
          <p:cNvSpPr txBox="1"/>
          <p:nvPr/>
        </p:nvSpPr>
        <p:spPr>
          <a:xfrm>
            <a:off x="5188825" y="1516375"/>
            <a:ext cx="205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3" name="Google Shape;523;p59"/>
          <p:cNvSpPr txBox="1"/>
          <p:nvPr/>
        </p:nvSpPr>
        <p:spPr>
          <a:xfrm>
            <a:off x="395650" y="1029750"/>
            <a:ext cx="84366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9800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Personalised Medicine</a:t>
            </a:r>
            <a:endParaRPr lang="en-GB" sz="2400" b="1" dirty="0">
              <a:solidFill>
                <a:srgbClr val="1155CC"/>
              </a:solidFill>
              <a:highlight>
                <a:schemeClr val="lt1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6AA84F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COVID Vaccines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BF90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Restoring Extinct Species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1155CC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Designer Babies </a:t>
            </a:r>
            <a:r>
              <a:rPr lang="en-GB" sz="1250" b="1" dirty="0">
                <a:solidFill>
                  <a:srgbClr val="1155CC"/>
                </a:solidFill>
                <a:highlight>
                  <a:schemeClr val="lt1"/>
                </a:highlight>
                <a:latin typeface="Corbel Light" panose="020B0303020204020204" pitchFamily="34" charset="0"/>
                <a:ea typeface="Amatic SC"/>
                <a:cs typeface="Times New Roman" panose="02020603050405020304" pitchFamily="18" charset="0"/>
                <a:sym typeface="Amatic SC"/>
              </a:rPr>
              <a:t>(ETHICAL CONCERNS INVOLVED!!!)</a:t>
            </a:r>
            <a:endParaRPr lang="en-GB" sz="1250" b="1" dirty="0">
              <a:solidFill>
                <a:srgbClr val="BF9000"/>
              </a:solidFill>
              <a:highlight>
                <a:schemeClr val="lt1"/>
              </a:highlight>
              <a:latin typeface="Corbel Light" panose="020B0303020204020204" pitchFamily="34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dk1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Bioremediation 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en-GB" sz="2400" b="1" i="1" dirty="0">
                <a:solidFill>
                  <a:schemeClr val="dk1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Pseudomonas putida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400" b="1" dirty="0">
                <a:solidFill>
                  <a:srgbClr val="980000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And the list is endless....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rgbClr val="980000"/>
              </a:solidFill>
              <a:highlight>
                <a:schemeClr val="lt1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24" name="Google Shape;52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550" y="2037375"/>
            <a:ext cx="2398950" cy="17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 txBox="1"/>
          <p:nvPr/>
        </p:nvSpPr>
        <p:spPr>
          <a:xfrm>
            <a:off x="6217525" y="4587327"/>
            <a:ext cx="2246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Credits: Janice Haney </a:t>
            </a:r>
            <a:r>
              <a:rPr lang="en-GB" sz="1000" b="1" dirty="0" err="1"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Carr</a:t>
            </a:r>
            <a:endParaRPr sz="1000" b="1" dirty="0"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</p:txBody>
      </p:sp>
      <p:sp>
        <p:nvSpPr>
          <p:cNvPr id="526" name="Google Shape;526;p59"/>
          <p:cNvSpPr txBox="1"/>
          <p:nvPr/>
        </p:nvSpPr>
        <p:spPr>
          <a:xfrm>
            <a:off x="7899600" y="2096251"/>
            <a:ext cx="1244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Source: Infectious Diseases Hub</a:t>
            </a:r>
            <a:endParaRPr sz="1000" b="1" dirty="0"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7201175" y="3814600"/>
            <a:ext cx="15951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Amatic SC"/>
              </a:rPr>
              <a:t>Source: Economic Times</a:t>
            </a:r>
            <a:endParaRPr sz="10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Amatic SC"/>
            </a:endParaRPr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451" y="3197676"/>
            <a:ext cx="2659350" cy="18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5963" y="1476400"/>
            <a:ext cx="815950" cy="9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95C8-6620-420C-B85E-77FC6F49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3" y="534251"/>
            <a:ext cx="5232359" cy="6745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FF0000"/>
                </a:solidFill>
                <a:latin typeface="Amasis MT Pro Black" panose="02040A04050005020304" pitchFamily="18" charset="0"/>
              </a:rPr>
              <a:t>Our 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A3499-AB04-4D0D-8201-73C839AEA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4073" y="1828800"/>
            <a:ext cx="4939867" cy="283906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 defTabSz="91440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1600" dirty="0"/>
              <a:t>By the end of these modules, you should have answers to the following questions from the synthetic biology perspective:- </a:t>
            </a:r>
          </a:p>
          <a:p>
            <a:pPr marL="5715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scientists design life and make customized living organism to solve global problems?</a:t>
            </a:r>
          </a:p>
          <a:p>
            <a:pPr marL="5715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a cell be constructed from scratch using just basic biomolecules?</a:t>
            </a:r>
          </a:p>
          <a:p>
            <a:pPr marL="5715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can you design cells to make them produce what you want?</a:t>
            </a:r>
          </a:p>
          <a:p>
            <a:pPr marL="57150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How different is a living organism from an engineered product, like radio?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EC3E6B3D-D282-492D-B3DE-97F848E5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5" r="7084" b="-2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37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711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/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DD599E8-41CB-4439-A0F0-BDE13904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7" y="112723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1ACCDE-9DAF-496B-8C1B-399ED6898175}"/>
              </a:ext>
            </a:extLst>
          </p:cNvPr>
          <p:cNvSpPr txBox="1"/>
          <p:nvPr/>
        </p:nvSpPr>
        <p:spPr>
          <a:xfrm>
            <a:off x="5883052" y="3156736"/>
            <a:ext cx="2711899" cy="1602627"/>
          </a:xfrm>
          <a:prstGeom prst="rect">
            <a:avLst/>
          </a:prstGeom>
          <a:noFill/>
          <a:ln w="57150">
            <a:solidFill>
              <a:srgbClr val="CC440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88F9AE82-A4B2-4104-800B-DA0D3E233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8256" y="1169972"/>
            <a:ext cx="914400" cy="91440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F0887E77-4301-4580-991E-1E8CE1DD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8928" y="1084823"/>
            <a:ext cx="914400" cy="9144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26C678F-3A1B-4B7C-B426-F01C35659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391" y="2796863"/>
            <a:ext cx="914400" cy="914400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AACFA600-51DD-4705-BF6C-897ED685EF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7376" y="2796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1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105F-F36E-416E-ABA8-4FAFDDFA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2857"/>
            <a:ext cx="8520600" cy="801000"/>
          </a:xfrm>
        </p:spPr>
        <p:txBody>
          <a:bodyPr/>
          <a:lstStyle/>
          <a:p>
            <a:r>
              <a:rPr lang="en-IN" b="1" dirty="0" err="1"/>
              <a:t>CellOPHane</a:t>
            </a:r>
            <a:endParaRPr lang="en-IN" b="1" dirty="0"/>
          </a:p>
        </p:txBody>
      </p:sp>
      <p:pic>
        <p:nvPicPr>
          <p:cNvPr id="5" name="Picture 4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776D7933-C78D-4750-9008-F1FBF636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5" y="898791"/>
            <a:ext cx="2827232" cy="2208168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122B1E1-7D56-48E4-961E-3EA49BC1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199" y="2978674"/>
            <a:ext cx="2158356" cy="168726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58F4093-2787-4DD9-BE09-BC3E352A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461" y="1432606"/>
            <a:ext cx="3186966" cy="167435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2FFD30A-A1F6-4AA7-B67C-CF02271D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604" y="0"/>
            <a:ext cx="2046669" cy="1661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1ED9F-819F-45DB-83C2-0EF2D3678F6C}"/>
              </a:ext>
            </a:extLst>
          </p:cNvPr>
          <p:cNvSpPr txBox="1"/>
          <p:nvPr/>
        </p:nvSpPr>
        <p:spPr>
          <a:xfrm>
            <a:off x="0" y="3083640"/>
            <a:ext cx="3013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50% of Indian population relies on agriculture as a source of livelihood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B46C730D-4092-4EAE-9F65-5E12420D27C7}"/>
              </a:ext>
            </a:extLst>
          </p:cNvPr>
          <p:cNvSpPr/>
          <p:nvPr/>
        </p:nvSpPr>
        <p:spPr>
          <a:xfrm rot="13428508" flipH="1">
            <a:off x="2876795" y="130675"/>
            <a:ext cx="521907" cy="13975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D0A23-966B-46C4-A94B-B0CC1BD66DE6}"/>
              </a:ext>
            </a:extLst>
          </p:cNvPr>
          <p:cNvSpPr txBox="1"/>
          <p:nvPr/>
        </p:nvSpPr>
        <p:spPr>
          <a:xfrm>
            <a:off x="3332490" y="1719116"/>
            <a:ext cx="3013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Farmers spray pesticides to prevent their crops succumbing to pest attacks</a:t>
            </a: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FB78AF5C-FD2F-4E3A-BB78-9335E0BF86F8}"/>
              </a:ext>
            </a:extLst>
          </p:cNvPr>
          <p:cNvSpPr/>
          <p:nvPr/>
        </p:nvSpPr>
        <p:spPr>
          <a:xfrm rot="19675863" flipH="1">
            <a:off x="6276665" y="198623"/>
            <a:ext cx="877129" cy="1770469"/>
          </a:xfrm>
          <a:prstGeom prst="curvedRightArrow">
            <a:avLst>
              <a:gd name="adj1" fmla="val 25000"/>
              <a:gd name="adj2" fmla="val 50000"/>
              <a:gd name="adj3" fmla="val 62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1B1DB3-5A8E-4993-8401-101E41789C29}"/>
              </a:ext>
            </a:extLst>
          </p:cNvPr>
          <p:cNvSpPr txBox="1"/>
          <p:nvPr/>
        </p:nvSpPr>
        <p:spPr>
          <a:xfrm>
            <a:off x="5692233" y="3114004"/>
            <a:ext cx="3451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Organophosphates pesticides are widely used and these organophosphates can enter the run off water thereby contaminating the water source.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74CB041B-D42B-4FA1-9348-598FFA3D42C7}"/>
              </a:ext>
            </a:extLst>
          </p:cNvPr>
          <p:cNvSpPr/>
          <p:nvPr/>
        </p:nvSpPr>
        <p:spPr>
          <a:xfrm rot="3993998" flipH="1">
            <a:off x="5152175" y="3837953"/>
            <a:ext cx="739259" cy="1751422"/>
          </a:xfrm>
          <a:prstGeom prst="curvedRightArrow">
            <a:avLst>
              <a:gd name="adj1" fmla="val 25000"/>
              <a:gd name="adj2" fmla="val 50000"/>
              <a:gd name="adj3" fmla="val 62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E3AE46-66EE-4E13-B084-4FEB2ABB786B}"/>
              </a:ext>
            </a:extLst>
          </p:cNvPr>
          <p:cNvSpPr txBox="1"/>
          <p:nvPr/>
        </p:nvSpPr>
        <p:spPr>
          <a:xfrm>
            <a:off x="1630838" y="4368078"/>
            <a:ext cx="30138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Organophosphate are neurotoxins and cause a plethora of health issues.</a:t>
            </a:r>
          </a:p>
        </p:txBody>
      </p:sp>
      <p:sp>
        <p:nvSpPr>
          <p:cNvPr id="19" name="Google Shape;540;p60">
            <a:extLst>
              <a:ext uri="{FF2B5EF4-FFF2-40B4-BE49-F238E27FC236}">
                <a16:creationId xmlns:a16="http://schemas.microsoft.com/office/drawing/2014/main" id="{732323E9-7D51-447D-A496-253ADB3678AC}"/>
              </a:ext>
            </a:extLst>
          </p:cNvPr>
          <p:cNvSpPr txBox="1"/>
          <p:nvPr/>
        </p:nvSpPr>
        <p:spPr>
          <a:xfrm>
            <a:off x="6492241" y="4770725"/>
            <a:ext cx="281205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Acknowledgement: </a:t>
            </a:r>
            <a:r>
              <a:rPr lang="en-GB" dirty="0" err="1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Aranya</a:t>
            </a:r>
            <a:r>
              <a:rPr lang="en-GB" dirty="0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dirty="0" err="1"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Dhibar</a:t>
            </a:r>
            <a:endParaRPr dirty="0"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433615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268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618C2-8CD8-430A-8E20-B7588948D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435"/>
            <a:ext cx="7372350" cy="817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500" kern="12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CellOPHane</a:t>
            </a:r>
            <a:endParaRPr lang="en-US" sz="3500" kern="12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1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7911" y="443871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6996" y="615843"/>
            <a:ext cx="68354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256" y="1002201"/>
            <a:ext cx="95786" cy="95785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2AB08F5-6FA8-4195-BB2D-7937BFD0E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352392"/>
              </p:ext>
            </p:extLst>
          </p:nvPr>
        </p:nvGraphicFramePr>
        <p:xfrm>
          <a:off x="628650" y="1658424"/>
          <a:ext cx="7886700" cy="2974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88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DD5E8-849B-4806-9861-57CA51D2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0"/>
            <a:ext cx="5931877" cy="5143179"/>
          </a:xfrm>
          <a:prstGeom prst="rect">
            <a:avLst/>
          </a:prstGeom>
        </p:spPr>
      </p:pic>
      <p:pic>
        <p:nvPicPr>
          <p:cNvPr id="18" name="Google Shape;538;p60">
            <a:extLst>
              <a:ext uri="{FF2B5EF4-FFF2-40B4-BE49-F238E27FC236}">
                <a16:creationId xmlns:a16="http://schemas.microsoft.com/office/drawing/2014/main" id="{9FA94740-6545-4FC5-B87D-779DF14951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492" y="229606"/>
            <a:ext cx="4439910" cy="35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AFBB6C-31EB-4BAC-90D9-A39FD0DCF122}"/>
              </a:ext>
            </a:extLst>
          </p:cNvPr>
          <p:cNvSpPr txBox="1"/>
          <p:nvPr/>
        </p:nvSpPr>
        <p:spPr>
          <a:xfrm>
            <a:off x="2274276" y="3845137"/>
            <a:ext cx="4572000" cy="11695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 can replace the organophosphate degrading enzyme to any other enzyme of your choice. The plug-and-play mode also this solution to be implemented in light of other bioremediation problems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3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0" y="-93158"/>
            <a:ext cx="9477943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200" dirty="0"/>
              <a:t>Living organisms vs. engineered products</a:t>
            </a:r>
            <a:endParaRPr sz="4200" dirty="0"/>
          </a:p>
        </p:txBody>
      </p:sp>
      <p:sp>
        <p:nvSpPr>
          <p:cNvPr id="164" name="Google Shape;164;p39"/>
          <p:cNvSpPr txBox="1"/>
          <p:nvPr/>
        </p:nvSpPr>
        <p:spPr>
          <a:xfrm>
            <a:off x="5142721" y="1316590"/>
            <a:ext cx="205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5" name="Google Shape;165;p39"/>
          <p:cNvSpPr txBox="1"/>
          <p:nvPr/>
        </p:nvSpPr>
        <p:spPr>
          <a:xfrm>
            <a:off x="708921" y="591701"/>
            <a:ext cx="8060100" cy="4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2850" b="1" dirty="0">
                <a:solidFill>
                  <a:schemeClr val="accent6"/>
                </a:solidFill>
                <a:highlight>
                  <a:srgbClr val="FFFFFF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Are living organisms special?  WHICH OF THE FOLLOWING ARE ‘LIVING’? </a:t>
            </a: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chemeClr val="accent6"/>
              </a:solidFill>
              <a:highlight>
                <a:srgbClr val="FFFFFF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graphicFrame>
        <p:nvGraphicFramePr>
          <p:cNvPr id="166" name="Google Shape;166;p39"/>
          <p:cNvGraphicFramePr/>
          <p:nvPr>
            <p:extLst>
              <p:ext uri="{D42A27DB-BD31-4B8C-83A1-F6EECF244321}">
                <p14:modId xmlns:p14="http://schemas.microsoft.com/office/powerpoint/2010/main" val="2086034681"/>
              </p:ext>
            </p:extLst>
          </p:nvPr>
        </p:nvGraphicFramePr>
        <p:xfrm>
          <a:off x="1267164" y="1645338"/>
          <a:ext cx="7072750" cy="2844700"/>
        </p:xfrm>
        <a:graphic>
          <a:graphicData uri="http://schemas.openxmlformats.org/drawingml/2006/table">
            <a:tbl>
              <a:tblPr>
                <a:noFill/>
                <a:tableStyleId>{FF29B91C-2D1C-4536-BBFD-908D7E52BDC1}</a:tableStyleId>
              </a:tblPr>
              <a:tblGrid>
                <a:gridCol w="353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300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300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300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300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dirty="0">
                        <a:solidFill>
                          <a:srgbClr val="0070C0"/>
                        </a:solidFill>
                        <a:latin typeface="Rockwell" panose="02060603020205020403" pitchFamily="18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D21F0A-0EEA-4276-B61C-B220D86624EE}"/>
              </a:ext>
            </a:extLst>
          </p:cNvPr>
          <p:cNvSpPr txBox="1"/>
          <p:nvPr/>
        </p:nvSpPr>
        <p:spPr>
          <a:xfrm>
            <a:off x="2233850" y="1717947"/>
            <a:ext cx="212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HUMANS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  <a:p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3856-4F72-4189-84D3-9E323E1EBF34}"/>
              </a:ext>
            </a:extLst>
          </p:cNvPr>
          <p:cNvSpPr txBox="1"/>
          <p:nvPr/>
        </p:nvSpPr>
        <p:spPr>
          <a:xfrm>
            <a:off x="1944587" y="2533390"/>
            <a:ext cx="2810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YOUR LIVER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  <a:p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  <a:p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49AC0-6CE6-4831-9C9A-CBAA35A6845B}"/>
              </a:ext>
            </a:extLst>
          </p:cNvPr>
          <p:cNvSpPr txBox="1"/>
          <p:nvPr/>
        </p:nvSpPr>
        <p:spPr>
          <a:xfrm>
            <a:off x="1749946" y="3138798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NEURONS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7ECF98-22BA-41CF-AF0B-1A2D294EB95C}"/>
              </a:ext>
            </a:extLst>
          </p:cNvPr>
          <p:cNvSpPr txBox="1"/>
          <p:nvPr/>
        </p:nvSpPr>
        <p:spPr>
          <a:xfrm>
            <a:off x="1807580" y="3780754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BACTERIA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A62007-170C-4B7E-AF51-E49891603928}"/>
              </a:ext>
            </a:extLst>
          </p:cNvPr>
          <p:cNvSpPr txBox="1"/>
          <p:nvPr/>
        </p:nvSpPr>
        <p:spPr>
          <a:xfrm>
            <a:off x="5186626" y="1686968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VIRUSES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197C4F-EC91-4690-8619-7E5721E4A67A}"/>
              </a:ext>
            </a:extLst>
          </p:cNvPr>
          <p:cNvSpPr txBox="1"/>
          <p:nvPr/>
        </p:nvSpPr>
        <p:spPr>
          <a:xfrm>
            <a:off x="5158465" y="2322569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ENZYMES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CB76E-9D01-4EF4-A010-3D2668B2E44E}"/>
              </a:ext>
            </a:extLst>
          </p:cNvPr>
          <p:cNvSpPr txBox="1"/>
          <p:nvPr/>
        </p:nvSpPr>
        <p:spPr>
          <a:xfrm>
            <a:off x="5177239" y="3067688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DNA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62BA7E-239D-42FB-82A0-DFEBFE3843BC}"/>
              </a:ext>
            </a:extLst>
          </p:cNvPr>
          <p:cNvSpPr txBox="1"/>
          <p:nvPr/>
        </p:nvSpPr>
        <p:spPr>
          <a:xfrm>
            <a:off x="5186626" y="3796941"/>
            <a:ext cx="281046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0070C0"/>
                </a:solidFill>
                <a:latin typeface="Rockwell" panose="02060603020205020403" pitchFamily="18" charset="0"/>
                <a:ea typeface="Amatic SC"/>
                <a:cs typeface="Amatic SC"/>
                <a:sym typeface="Amatic SC"/>
              </a:rPr>
              <a:t>WOOD</a:t>
            </a:r>
            <a:endParaRPr lang="en-GB" sz="2800" dirty="0">
              <a:solidFill>
                <a:srgbClr val="0070C0"/>
              </a:solidFill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967DA-2F7A-4CDE-9A46-7EBEB200B05F}"/>
              </a:ext>
            </a:extLst>
          </p:cNvPr>
          <p:cNvSpPr txBox="1"/>
          <p:nvPr/>
        </p:nvSpPr>
        <p:spPr>
          <a:xfrm>
            <a:off x="508659" y="4668624"/>
            <a:ext cx="8831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THINK ABOUT HOW A RADIO IS DIFFERENT FROM THAT OF A LIVING ORGANISMS?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3C1E2B-2240-40F3-A2A3-8FB4D16F14C6}"/>
              </a:ext>
            </a:extLst>
          </p:cNvPr>
          <p:cNvGraphicFramePr>
            <a:graphicFrameLocks noGrp="1"/>
          </p:cNvGraphicFramePr>
          <p:nvPr/>
        </p:nvGraphicFramePr>
        <p:xfrm>
          <a:off x="10066084" y="1452282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739529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742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199850" y="-4572"/>
            <a:ext cx="87443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5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LIFE</a:t>
            </a:r>
            <a:r>
              <a:rPr lang="en-GB" sz="4600" dirty="0"/>
              <a:t> SCIENCES - BUT </a:t>
            </a:r>
            <a:r>
              <a:rPr lang="en-GB" sz="3500" b="1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WHAT IS LIFE</a:t>
            </a:r>
            <a:r>
              <a:rPr lang="en-GB" sz="4600" dirty="0"/>
              <a:t>?</a:t>
            </a:r>
            <a:endParaRPr sz="4600" dirty="0"/>
          </a:p>
        </p:txBody>
      </p:sp>
      <p:sp>
        <p:nvSpPr>
          <p:cNvPr id="172" name="Google Shape;172;p40"/>
          <p:cNvSpPr txBox="1"/>
          <p:nvPr/>
        </p:nvSpPr>
        <p:spPr>
          <a:xfrm>
            <a:off x="5188825" y="1516375"/>
            <a:ext cx="205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3" name="Google Shape;173;p40"/>
          <p:cNvSpPr txBox="1"/>
          <p:nvPr/>
        </p:nvSpPr>
        <p:spPr>
          <a:xfrm>
            <a:off x="467600" y="669275"/>
            <a:ext cx="7985100" cy="4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000"/>
            </a:pPr>
            <a:r>
              <a:rPr lang="en-GB" sz="20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“The Seven Pillars of Life” – Dr Daniel </a:t>
            </a:r>
            <a:r>
              <a:rPr lang="en-GB" sz="2000" b="1" dirty="0" err="1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Koshland</a:t>
            </a:r>
            <a:r>
              <a:rPr lang="en-GB" sz="20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defined life in terms of seven principles called the </a:t>
            </a:r>
            <a:r>
              <a:rPr lang="en-GB" sz="2500" b="1" dirty="0">
                <a:solidFill>
                  <a:srgbClr val="FF0000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PICERAS</a:t>
            </a:r>
            <a:r>
              <a:rPr lang="en-GB" sz="20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		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		                                                     (SCIENCE, VOL 295, 22 MARCH 2002)</a:t>
            </a:r>
            <a:r>
              <a:rPr lang="en-GB" sz="18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20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			</a:t>
            </a:r>
            <a:endParaRPr sz="2000" b="1" dirty="0">
              <a:solidFill>
                <a:srgbClr val="00206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1" dirty="0">
              <a:solidFill>
                <a:srgbClr val="00206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1" dirty="0">
              <a:solidFill>
                <a:srgbClr val="00206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18288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4400" b="1" dirty="0">
                <a:solidFill>
                  <a:srgbClr val="00206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 </a:t>
            </a:r>
            <a:endParaRPr sz="4400" b="1" dirty="0">
              <a:solidFill>
                <a:srgbClr val="00206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000" b="1" dirty="0">
              <a:solidFill>
                <a:srgbClr val="00206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3">
            <a:alphaModFix/>
          </a:blip>
          <a:srcRect l="2340" t="15853" r="4401"/>
          <a:stretch/>
        </p:blipFill>
        <p:spPr>
          <a:xfrm>
            <a:off x="151150" y="1671638"/>
            <a:ext cx="2542044" cy="3385988"/>
          </a:xfrm>
          <a:prstGeom prst="rect">
            <a:avLst/>
          </a:prstGeom>
          <a:ln w="38100" cap="sq" cmpd="thickThin">
            <a:solidFill>
              <a:schemeClr val="accent4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75" name="Google Shape;175;p40"/>
          <p:cNvSpPr txBox="1"/>
          <p:nvPr/>
        </p:nvSpPr>
        <p:spPr>
          <a:xfrm>
            <a:off x="88000" y="4610224"/>
            <a:ext cx="2925000" cy="51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chemeClr val="lt1"/>
                </a:solidFill>
                <a:latin typeface="+mj-lt"/>
                <a:ea typeface="Amatic SC"/>
                <a:cs typeface="Amatic SC"/>
                <a:sym typeface="Amatic SC"/>
              </a:rPr>
              <a:t>PNAS September 11, 2007 104 (37) </a:t>
            </a:r>
            <a:r>
              <a:rPr lang="en-GB" sz="1000" dirty="0">
                <a:solidFill>
                  <a:schemeClr val="lt1"/>
                </a:solidFill>
                <a:latin typeface="+mj-lt"/>
                <a:ea typeface="Amatic SC"/>
                <a:cs typeface="Amatic SC"/>
                <a:sym typeface="Amatic SC"/>
              </a:rPr>
              <a:t>14551-</a:t>
            </a:r>
            <a:r>
              <a:rPr lang="en-GB" sz="900" dirty="0">
                <a:solidFill>
                  <a:schemeClr val="lt1"/>
                </a:solidFill>
                <a:latin typeface="+mj-lt"/>
                <a:ea typeface="Amatic SC"/>
                <a:cs typeface="Amatic SC"/>
                <a:sym typeface="Amatic SC"/>
              </a:rPr>
              <a:t>14552;</a:t>
            </a:r>
            <a:r>
              <a:rPr lang="en-GB" sz="600" dirty="0">
                <a:solidFill>
                  <a:schemeClr val="lt1"/>
                </a:solidFill>
                <a:latin typeface="+mj-lt"/>
                <a:ea typeface="Amatic SC"/>
                <a:cs typeface="Amatic SC"/>
                <a:sym typeface="Amatic SC"/>
              </a:rPr>
              <a:t> </a:t>
            </a:r>
            <a:r>
              <a:rPr lang="en-GB" sz="1050" dirty="0">
                <a:solidFill>
                  <a:schemeClr val="lt1"/>
                </a:solidFill>
                <a:uFill>
                  <a:noFill/>
                </a:uFill>
                <a:latin typeface="+mj-lt"/>
                <a:ea typeface="Amatic SC"/>
                <a:cs typeface="Amatic SC"/>
                <a:sym typeface="Amatic S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https://doi.org/10.1073/pnas.0707644104</a:t>
            </a:r>
            <a:endParaRPr sz="1100" dirty="0">
              <a:solidFill>
                <a:schemeClr val="lt1"/>
              </a:solidFill>
              <a:latin typeface="+mj-lt"/>
            </a:endParaRPr>
          </a:p>
        </p:txBody>
      </p:sp>
      <p:pic>
        <p:nvPicPr>
          <p:cNvPr id="177" name="Google Shape;1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0475" y="1807369"/>
            <a:ext cx="5197550" cy="3250255"/>
          </a:xfrm>
          <a:prstGeom prst="rect">
            <a:avLst/>
          </a:prstGeom>
          <a:ln w="38100" cap="sq" cmpd="thickThin">
            <a:solidFill>
              <a:srgbClr val="0070C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260603"/>
            <a:ext cx="8325612" cy="13510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Google Shape;182;p41"/>
          <p:cNvSpPr txBox="1">
            <a:spLocks noGrp="1"/>
          </p:cNvSpPr>
          <p:nvPr>
            <p:ph type="title"/>
          </p:nvPr>
        </p:nvSpPr>
        <p:spPr>
          <a:xfrm>
            <a:off x="628650" y="438912"/>
            <a:ext cx="7886700" cy="994172"/>
          </a:xfrm>
          <a:prstGeom prst="rect">
            <a:avLst/>
          </a:prstGeom>
          <a:solidFill>
            <a:srgbClr val="92D050"/>
          </a:solidFill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404040"/>
                </a:solidFill>
              </a:rPr>
              <a:t>PICERAS</a:t>
            </a:r>
          </a:p>
        </p:txBody>
      </p:sp>
      <p:pic>
        <p:nvPicPr>
          <p:cNvPr id="4" name="Google Shape;177;p40">
            <a:extLst>
              <a:ext uri="{FF2B5EF4-FFF2-40B4-BE49-F238E27FC236}">
                <a16:creationId xmlns:a16="http://schemas.microsoft.com/office/drawing/2014/main" id="{AD34BE98-3640-49F7-81BE-7832324B325D}"/>
              </a:ext>
            </a:extLst>
          </p:cNvPr>
          <p:cNvPicPr preferRelativeResize="0"/>
          <p:nvPr/>
        </p:nvPicPr>
        <p:blipFill rotWithShape="1">
          <a:blip r:embed="rId3"/>
          <a:srcRect l="1" t="-1329" r="1" b="1"/>
          <a:stretch/>
        </p:blipFill>
        <p:spPr>
          <a:xfrm>
            <a:off x="628650" y="1789938"/>
            <a:ext cx="4677156" cy="3021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5660135" y="1887582"/>
            <a:ext cx="3483865" cy="28170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sym typeface="Amatic SC"/>
              </a:rPr>
              <a:t>P - PROGRAM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accent2"/>
                </a:solidFill>
                <a:highlight>
                  <a:schemeClr val="lt1"/>
                </a:highlight>
                <a:sym typeface="Amatic SC"/>
              </a:rPr>
              <a:t>I - IMPROVISATION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chemeClr val="accent4"/>
                </a:solidFill>
                <a:sym typeface="Amatic SC"/>
              </a:rPr>
              <a:t>C - COMPARTMENTALISATION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00B050"/>
                </a:solidFill>
                <a:sym typeface="Amatic SC"/>
              </a:rPr>
              <a:t>E - ENERGY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00B0F0"/>
                </a:solidFill>
                <a:sym typeface="Amatic SC"/>
              </a:rPr>
              <a:t>R - REGENERATION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sym typeface="Amatic SC"/>
              </a:rPr>
              <a:t>A - ADAPTABILITY </a:t>
            </a: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7030A0"/>
                </a:solidFill>
                <a:sym typeface="Amatic SC"/>
              </a:rPr>
              <a:t>S - SECLUSION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>
            <a:spLocks noGrp="1"/>
          </p:cNvSpPr>
          <p:nvPr>
            <p:ph type="title"/>
          </p:nvPr>
        </p:nvSpPr>
        <p:spPr>
          <a:xfrm>
            <a:off x="311700" y="314541"/>
            <a:ext cx="8520600" cy="6936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IT IS NOT ALL </a:t>
            </a:r>
            <a:r>
              <a:rPr lang="en-GB" sz="3000" dirty="0">
                <a:latin typeface="Amasis MT Pro Black" panose="02040A04050005020304" pitchFamily="18" charset="0"/>
              </a:rPr>
              <a:t>BLACK</a:t>
            </a:r>
            <a:r>
              <a:rPr lang="en-GB" sz="3000" dirty="0">
                <a:solidFill>
                  <a:srgbClr val="0000FF"/>
                </a:solidFill>
                <a:latin typeface="Amasis MT Pro Black" panose="02040A04050005020304" pitchFamily="18" charset="0"/>
              </a:rPr>
              <a:t> </a:t>
            </a: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AND</a:t>
            </a:r>
            <a:r>
              <a:rPr lang="en-GB" sz="3000" dirty="0">
                <a:solidFill>
                  <a:srgbClr val="0000FF"/>
                </a:solidFill>
                <a:latin typeface="Amasis MT Pro Black" panose="02040A04050005020304" pitchFamily="18" charset="0"/>
              </a:rPr>
              <a:t> </a:t>
            </a:r>
            <a:r>
              <a:rPr lang="en-GB" sz="3000" dirty="0">
                <a:solidFill>
                  <a:schemeClr val="bg1"/>
                </a:solidFill>
                <a:latin typeface="Amasis MT Pro Black" panose="02040A04050005020304" pitchFamily="18" charset="0"/>
              </a:rPr>
              <a:t>WHITE</a:t>
            </a:r>
            <a:endParaRPr sz="3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635794" y="1243013"/>
            <a:ext cx="8000999" cy="34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1600" b="1" dirty="0">
                <a:solidFill>
                  <a:schemeClr val="accent1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Alternative definitions of life have also been proposed. NASA’s definition of life, from an astrobiology perspective, is as follows, </a:t>
            </a:r>
            <a:r>
              <a:rPr lang="en-IN" sz="3200" b="1" dirty="0">
                <a:solidFill>
                  <a:schemeClr val="accent1"/>
                </a:solidFill>
                <a:highlight>
                  <a:srgbClr val="FFFFFF"/>
                </a:highlight>
                <a:latin typeface="Cambria" panose="02040503050406030204" pitchFamily="18" charset="0"/>
                <a:ea typeface="Cambria" panose="02040503050406030204" pitchFamily="18" charset="0"/>
                <a:cs typeface="Amatic SC"/>
                <a:sym typeface="Amatic SC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200" b="1" dirty="0">
              <a:solidFill>
                <a:schemeClr val="accent1"/>
              </a:solidFill>
              <a:highlight>
                <a:srgbClr val="FFFFFF"/>
              </a:highlight>
              <a:latin typeface="Cambria" panose="02040503050406030204" pitchFamily="18" charset="0"/>
              <a:ea typeface="Cambria" panose="02040503050406030204" pitchFamily="18" charset="0"/>
              <a:cs typeface="Amatic SC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‘</a:t>
            </a:r>
            <a:r>
              <a:rPr lang="en-GB" sz="4400" b="1" i="1" dirty="0">
                <a:solidFill>
                  <a:srgbClr val="00B05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Self-sustaining</a:t>
            </a:r>
            <a:r>
              <a:rPr lang="en-GB" sz="4400" b="1" dirty="0">
                <a:solidFill>
                  <a:srgbClr val="98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r>
              <a:rPr lang="en-GB" sz="4400" b="1" i="1" dirty="0"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chemical </a:t>
            </a:r>
            <a:r>
              <a:rPr lang="en-GB" sz="4400" b="1" i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system</a:t>
            </a:r>
            <a:r>
              <a:rPr lang="en-GB" sz="4000" dirty="0">
                <a:solidFill>
                  <a:srgbClr val="98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 </a:t>
            </a:r>
            <a:r>
              <a:rPr lang="en-GB" sz="400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capable of </a:t>
            </a:r>
            <a:r>
              <a:rPr lang="en-GB" sz="4400" b="1" i="1" dirty="0">
                <a:solidFill>
                  <a:srgbClr val="C723C7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Darwinian evolution</a:t>
            </a:r>
            <a:r>
              <a:rPr lang="en-GB" sz="2850" b="1" dirty="0">
                <a:solidFill>
                  <a:srgbClr val="0070C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’</a:t>
            </a:r>
            <a:r>
              <a:rPr lang="en-GB" sz="2850" b="1" dirty="0">
                <a:solidFill>
                  <a:srgbClr val="98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Amatic SC"/>
                <a:cs typeface="Times New Roman" panose="02020603050405020304" pitchFamily="18" charset="0"/>
                <a:sym typeface="Amatic SC"/>
              </a:rPr>
              <a:t> </a:t>
            </a:r>
            <a:endParaRPr sz="2850" b="1" dirty="0">
              <a:solidFill>
                <a:srgbClr val="980000"/>
              </a:solidFill>
              <a:highlight>
                <a:srgbClr val="FFFFFF"/>
              </a:highlight>
              <a:latin typeface="Times New Roman" panose="02020603050405020304" pitchFamily="18" charset="0"/>
              <a:ea typeface="Amatic SC"/>
              <a:cs typeface="Times New Roman" panose="02020603050405020304" pitchFamily="18" charset="0"/>
              <a:sym typeface="Amatic S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2850" b="1" dirty="0">
              <a:solidFill>
                <a:srgbClr val="980000"/>
              </a:solidFill>
              <a:highlight>
                <a:srgbClr val="FFFFFF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25" y="1665125"/>
            <a:ext cx="5391025" cy="34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311700" y="937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600" dirty="0"/>
              <a:t>… </a:t>
            </a:r>
            <a:r>
              <a:rPr lang="en-GB" sz="3000" dirty="0">
                <a:solidFill>
                  <a:srgbClr val="FF0000"/>
                </a:solidFill>
                <a:latin typeface="Amasis MT Pro Black" panose="02040A04050005020304" pitchFamily="18" charset="0"/>
              </a:rPr>
              <a:t>AND HERE WE GO BACK TO THE RADIO</a:t>
            </a:r>
            <a:endParaRPr sz="3000" dirty="0">
              <a:solidFill>
                <a:srgbClr val="FF0000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96" name="Google Shape;196;p43"/>
          <p:cNvSpPr txBox="1"/>
          <p:nvPr/>
        </p:nvSpPr>
        <p:spPr>
          <a:xfrm>
            <a:off x="5188825" y="1516375"/>
            <a:ext cx="205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7" name="Google Shape;197;p43"/>
          <p:cNvSpPr txBox="1"/>
          <p:nvPr/>
        </p:nvSpPr>
        <p:spPr>
          <a:xfrm>
            <a:off x="3403870" y="4883249"/>
            <a:ext cx="62454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dirty="0">
                <a:solidFill>
                  <a:schemeClr val="tx1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Credits: https://www.petervis.com/Radios/three-transistor-radio/three-transistor-radio-circuit-diagram.html</a:t>
            </a:r>
            <a:endParaRPr sz="800" b="1" dirty="0">
              <a:solidFill>
                <a:schemeClr val="tx1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tx1"/>
              </a:solidFill>
              <a:highlight>
                <a:schemeClr val="lt1"/>
              </a:highlight>
              <a:latin typeface="Arial" panose="020B0604020202020204" pitchFamily="34" charset="0"/>
              <a:ea typeface="Amatic SC"/>
              <a:cs typeface="Arial" panose="020B0604020202020204" pitchFamily="34" charset="0"/>
              <a:sym typeface="Amatic SC"/>
            </a:endParaRPr>
          </a:p>
        </p:txBody>
      </p:sp>
      <p:sp>
        <p:nvSpPr>
          <p:cNvPr id="198" name="Google Shape;198;p43"/>
          <p:cNvSpPr txBox="1"/>
          <p:nvPr/>
        </p:nvSpPr>
        <p:spPr>
          <a:xfrm>
            <a:off x="225974" y="952806"/>
            <a:ext cx="1895720" cy="79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Signals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199" name="Google Shape;199;p43"/>
          <p:cNvSpPr/>
          <p:nvPr/>
        </p:nvSpPr>
        <p:spPr>
          <a:xfrm>
            <a:off x="776400" y="1665113"/>
            <a:ext cx="337676" cy="390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Google Shape;200;p43"/>
          <p:cNvSpPr txBox="1"/>
          <p:nvPr/>
        </p:nvSpPr>
        <p:spPr>
          <a:xfrm>
            <a:off x="484787" y="1930475"/>
            <a:ext cx="920902" cy="79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x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Google Shape;201;p43"/>
          <p:cNvSpPr/>
          <p:nvPr/>
        </p:nvSpPr>
        <p:spPr>
          <a:xfrm>
            <a:off x="776400" y="2571750"/>
            <a:ext cx="337676" cy="390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Google Shape;202;p43"/>
          <p:cNvSpPr txBox="1"/>
          <p:nvPr/>
        </p:nvSpPr>
        <p:spPr>
          <a:xfrm>
            <a:off x="594931" y="2834365"/>
            <a:ext cx="700613" cy="79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Y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ea typeface="Source Code Pro"/>
              <a:cs typeface="Arial" panose="020B0604020202020204" pitchFamily="34" charset="0"/>
              <a:sym typeface="Source Code Pro"/>
            </a:endParaRPr>
          </a:p>
        </p:txBody>
      </p:sp>
      <p:sp>
        <p:nvSpPr>
          <p:cNvPr id="203" name="Google Shape;203;p43"/>
          <p:cNvSpPr/>
          <p:nvPr/>
        </p:nvSpPr>
        <p:spPr>
          <a:xfrm>
            <a:off x="776400" y="3478375"/>
            <a:ext cx="337676" cy="390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Google Shape;204;p43"/>
          <p:cNvSpPr txBox="1"/>
          <p:nvPr/>
        </p:nvSpPr>
        <p:spPr>
          <a:xfrm>
            <a:off x="620192" y="3815956"/>
            <a:ext cx="987768" cy="79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?...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Google Shape;205;p43"/>
          <p:cNvSpPr/>
          <p:nvPr/>
        </p:nvSpPr>
        <p:spPr>
          <a:xfrm>
            <a:off x="1425324" y="3615375"/>
            <a:ext cx="1273809" cy="8010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Google Shape;206;p43"/>
          <p:cNvSpPr txBox="1"/>
          <p:nvPr/>
        </p:nvSpPr>
        <p:spPr>
          <a:xfrm>
            <a:off x="1099006" y="2267786"/>
            <a:ext cx="3044288" cy="140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50" b="1" dirty="0">
                <a:solidFill>
                  <a:srgbClr val="0070C0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AUDIO OUTPUT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Google Shape;207;p43"/>
          <p:cNvSpPr txBox="1"/>
          <p:nvPr/>
        </p:nvSpPr>
        <p:spPr>
          <a:xfrm>
            <a:off x="-62970" y="4822773"/>
            <a:ext cx="4634970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tx1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(</a:t>
            </a:r>
            <a:r>
              <a:rPr lang="en-GB" sz="1100" b="1" dirty="0" err="1">
                <a:solidFill>
                  <a:schemeClr val="tx1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Lazebnik</a:t>
            </a:r>
            <a:r>
              <a:rPr lang="en-GB" sz="1100" b="1" dirty="0">
                <a:solidFill>
                  <a:schemeClr val="tx1"/>
                </a:solidFill>
                <a:highlight>
                  <a:schemeClr val="lt1"/>
                </a:highlight>
                <a:latin typeface="Arial" panose="020B0604020202020204" pitchFamily="34" charset="0"/>
                <a:ea typeface="Amatic SC"/>
                <a:cs typeface="Arial" panose="020B0604020202020204" pitchFamily="34" charset="0"/>
                <a:sym typeface="Amatic SC"/>
              </a:rPr>
              <a:t>, Cancer Cell, SEPTEMBER 2002, VOL. 2)</a:t>
            </a:r>
            <a:endParaRPr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68B9-7E18-4A68-AEB0-1C11C674A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711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Modules 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AEFF4A57-D6FF-47B2-9F46-B3E1B86FCC96}"/>
              </a:ext>
            </a:extLst>
          </p:cNvPr>
          <p:cNvGraphicFramePr/>
          <p:nvPr/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1DD599E8-41CB-4439-A0F0-BDE13904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7" y="112723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3DF1C-8AC7-4316-A268-191869C64A08}"/>
              </a:ext>
            </a:extLst>
          </p:cNvPr>
          <p:cNvSpPr txBox="1"/>
          <p:nvPr/>
        </p:nvSpPr>
        <p:spPr>
          <a:xfrm>
            <a:off x="3267992" y="1584065"/>
            <a:ext cx="2625970" cy="1510458"/>
          </a:xfrm>
          <a:prstGeom prst="rect">
            <a:avLst/>
          </a:prstGeom>
          <a:noFill/>
          <a:ln w="57150">
            <a:solidFill>
              <a:srgbClr val="CC440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31277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1285</Words>
  <Application>Microsoft Office PowerPoint</Application>
  <PresentationFormat>On-screen Show (16:9)</PresentationFormat>
  <Paragraphs>223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5" baseType="lpstr">
      <vt:lpstr>Bahnschrift</vt:lpstr>
      <vt:lpstr>Calibri Light</vt:lpstr>
      <vt:lpstr>Amasis MT Pro Black</vt:lpstr>
      <vt:lpstr>Source Code Pro</vt:lpstr>
      <vt:lpstr>Arial</vt:lpstr>
      <vt:lpstr>HP Simplified Hans</vt:lpstr>
      <vt:lpstr>Amatic SC</vt:lpstr>
      <vt:lpstr>Rockwell</vt:lpstr>
      <vt:lpstr>Century Gothic</vt:lpstr>
      <vt:lpstr>Milkshake</vt:lpstr>
      <vt:lpstr>Ink Free</vt:lpstr>
      <vt:lpstr>Sagona Book</vt:lpstr>
      <vt:lpstr>Calibri</vt:lpstr>
      <vt:lpstr>Cambria</vt:lpstr>
      <vt:lpstr>Times New Roman</vt:lpstr>
      <vt:lpstr>Nunito Light</vt:lpstr>
      <vt:lpstr>Nunito ExtraBold</vt:lpstr>
      <vt:lpstr>Algerian</vt:lpstr>
      <vt:lpstr>Corbel Light</vt:lpstr>
      <vt:lpstr>Vapor Trail</vt:lpstr>
      <vt:lpstr>Office Theme</vt:lpstr>
      <vt:lpstr>1_Office Theme</vt:lpstr>
      <vt:lpstr>Introduction to Synthetic Biology</vt:lpstr>
      <vt:lpstr>Modules </vt:lpstr>
      <vt:lpstr>Our learning objectives</vt:lpstr>
      <vt:lpstr>Living organisms vs. engineered products</vt:lpstr>
      <vt:lpstr>LIFE SCIENCES - BUT WHAT IS LIFE?</vt:lpstr>
      <vt:lpstr>PICERAS</vt:lpstr>
      <vt:lpstr>IT IS NOT ALL BLACK AND WHITE</vt:lpstr>
      <vt:lpstr>… AND HERE WE GO BACK TO THE RADIO</vt:lpstr>
      <vt:lpstr>Modules </vt:lpstr>
      <vt:lpstr>Design? Customise? </vt:lpstr>
      <vt:lpstr>Designing and Customising Cells!</vt:lpstr>
      <vt:lpstr>Modules </vt:lpstr>
      <vt:lpstr>WHAT IS A TYPICAL (“NATURAL”) CELL MADE OF?</vt:lpstr>
      <vt:lpstr>ROADMAPS TO BUILD A CELL WHICH HAS SOME DESIRED PROPERTIES </vt:lpstr>
      <vt:lpstr>PowerPoint Presentation</vt:lpstr>
      <vt:lpstr>HOW TO BUILD A SYNTHETIC CELL?</vt:lpstr>
      <vt:lpstr>HOW TO BUILD A SYNTHETIC CELL? (CONTD.)</vt:lpstr>
      <vt:lpstr>PowerPoint Presentation</vt:lpstr>
      <vt:lpstr>DREAM OF A SYNTHETIC BIOLOGIST!</vt:lpstr>
      <vt:lpstr>WHY BUILD SYNTHETIC CELLS?!</vt:lpstr>
      <vt:lpstr>Modules </vt:lpstr>
      <vt:lpstr>HOW CAN WE DESIGN CELLS FOR OUR PURPOSES?</vt:lpstr>
      <vt:lpstr>PowerPoint Presentation</vt:lpstr>
      <vt:lpstr>Before we design, we must understand how cells produces molecules.</vt:lpstr>
      <vt:lpstr>Workflow to produce a designer protein</vt:lpstr>
      <vt:lpstr>Modules </vt:lpstr>
      <vt:lpstr>The ‘Big’ Problems....</vt:lpstr>
      <vt:lpstr>....The Small Solution!</vt:lpstr>
      <vt:lpstr>....The ‘Small’ Solution!</vt:lpstr>
      <vt:lpstr>Modules </vt:lpstr>
      <vt:lpstr>CellOPHane</vt:lpstr>
      <vt:lpstr>CellOPHane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organisms vs. engineered products</dc:title>
  <cp:lastModifiedBy>Sukriyo Chakraborty</cp:lastModifiedBy>
  <cp:revision>28</cp:revision>
  <dcterms:modified xsi:type="dcterms:W3CDTF">2021-10-20T21:58:50Z</dcterms:modified>
</cp:coreProperties>
</file>